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5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71"/>
  </p:notesMasterIdLst>
  <p:handoutMasterIdLst>
    <p:handoutMasterId r:id="rId72"/>
  </p:handoutMasterIdLst>
  <p:sldIdLst>
    <p:sldId id="796" r:id="rId2"/>
    <p:sldId id="926" r:id="rId3"/>
    <p:sldId id="858" r:id="rId4"/>
    <p:sldId id="859" r:id="rId5"/>
    <p:sldId id="887" r:id="rId6"/>
    <p:sldId id="888" r:id="rId7"/>
    <p:sldId id="889" r:id="rId8"/>
    <p:sldId id="890" r:id="rId9"/>
    <p:sldId id="891" r:id="rId10"/>
    <p:sldId id="892" r:id="rId11"/>
    <p:sldId id="893" r:id="rId12"/>
    <p:sldId id="894" r:id="rId13"/>
    <p:sldId id="895" r:id="rId14"/>
    <p:sldId id="896" r:id="rId15"/>
    <p:sldId id="897" r:id="rId16"/>
    <p:sldId id="898" r:id="rId17"/>
    <p:sldId id="899" r:id="rId18"/>
    <p:sldId id="900" r:id="rId19"/>
    <p:sldId id="901" r:id="rId20"/>
    <p:sldId id="902" r:id="rId21"/>
    <p:sldId id="903" r:id="rId22"/>
    <p:sldId id="904" r:id="rId23"/>
    <p:sldId id="905" r:id="rId24"/>
    <p:sldId id="906" r:id="rId25"/>
    <p:sldId id="907" r:id="rId26"/>
    <p:sldId id="908" r:id="rId27"/>
    <p:sldId id="909" r:id="rId28"/>
    <p:sldId id="910" r:id="rId29"/>
    <p:sldId id="911" r:id="rId30"/>
    <p:sldId id="912" r:id="rId31"/>
    <p:sldId id="913" r:id="rId32"/>
    <p:sldId id="914" r:id="rId33"/>
    <p:sldId id="915" r:id="rId34"/>
    <p:sldId id="916" r:id="rId35"/>
    <p:sldId id="917" r:id="rId36"/>
    <p:sldId id="953" r:id="rId37"/>
    <p:sldId id="954" r:id="rId38"/>
    <p:sldId id="955" r:id="rId39"/>
    <p:sldId id="956" r:id="rId40"/>
    <p:sldId id="957" r:id="rId41"/>
    <p:sldId id="958" r:id="rId42"/>
    <p:sldId id="959" r:id="rId43"/>
    <p:sldId id="960" r:id="rId44"/>
    <p:sldId id="952" r:id="rId45"/>
    <p:sldId id="927" r:id="rId46"/>
    <p:sldId id="928" r:id="rId47"/>
    <p:sldId id="929" r:id="rId48"/>
    <p:sldId id="930" r:id="rId49"/>
    <p:sldId id="931" r:id="rId50"/>
    <p:sldId id="932" r:id="rId51"/>
    <p:sldId id="933" r:id="rId52"/>
    <p:sldId id="934" r:id="rId53"/>
    <p:sldId id="935" r:id="rId54"/>
    <p:sldId id="936" r:id="rId55"/>
    <p:sldId id="937" r:id="rId56"/>
    <p:sldId id="938" r:id="rId57"/>
    <p:sldId id="939" r:id="rId58"/>
    <p:sldId id="940" r:id="rId59"/>
    <p:sldId id="941" r:id="rId60"/>
    <p:sldId id="942" r:id="rId61"/>
    <p:sldId id="943" r:id="rId62"/>
    <p:sldId id="944" r:id="rId63"/>
    <p:sldId id="945" r:id="rId64"/>
    <p:sldId id="946" r:id="rId65"/>
    <p:sldId id="947" r:id="rId66"/>
    <p:sldId id="948" r:id="rId67"/>
    <p:sldId id="949" r:id="rId68"/>
    <p:sldId id="950" r:id="rId69"/>
    <p:sldId id="951" r:id="rId70"/>
  </p:sldIdLst>
  <p:sldSz cx="12192000" cy="6858000"/>
  <p:notesSz cx="7099300" cy="10234613"/>
  <p:custDataLst>
    <p:tags r:id="rId7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scaleToFitPaper="1" frameSlides="1"/>
  <p:clrMru>
    <a:srgbClr val="DEBDFF"/>
    <a:srgbClr val="99CCFF"/>
    <a:srgbClr val="B5EDC2"/>
    <a:srgbClr val="FFCCFF"/>
    <a:srgbClr val="E8D1FF"/>
    <a:srgbClr val="ADF5B4"/>
    <a:srgbClr val="CC99FF"/>
    <a:srgbClr val="FFFF00"/>
    <a:srgbClr val="3333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2" autoAdjust="0"/>
    <p:restoredTop sz="85871" autoAdjust="0"/>
  </p:normalViewPr>
  <p:slideViewPr>
    <p:cSldViewPr>
      <p:cViewPr>
        <p:scale>
          <a:sx n="114" d="100"/>
          <a:sy n="114" d="100"/>
        </p:scale>
        <p:origin x="576" y="3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gs" Target="tags/tag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C22A2D14-6BC9-4113-98E1-F44AD3AE5218}" type="slidenum">
              <a:rPr lang="en-US"/>
              <a:pPr>
                <a:defRPr/>
              </a:pPr>
              <a:t>‹#›</a:t>
            </a:fld>
            <a:endParaRPr lang="en-US"/>
          </a:p>
        </p:txBody>
      </p:sp>
    </p:spTree>
    <p:extLst>
      <p:ext uri="{BB962C8B-B14F-4D97-AF65-F5344CB8AC3E}">
        <p14:creationId xmlns:p14="http://schemas.microsoft.com/office/powerpoint/2010/main" val="234319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defRPr>
            </a:lvl1pPr>
          </a:lstStyle>
          <a:p>
            <a:pPr>
              <a:defRPr/>
            </a:pPr>
            <a:endParaRPr lang="en-US"/>
          </a:p>
        </p:txBody>
      </p:sp>
      <p:sp>
        <p:nvSpPr>
          <p:cNvPr id="37892"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defRPr>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defRPr>
            </a:lvl1pPr>
          </a:lstStyle>
          <a:p>
            <a:pPr>
              <a:defRPr/>
            </a:pPr>
            <a:fld id="{DC3ED746-492E-4D0C-832A-ACED5D621C80}" type="slidenum">
              <a:rPr lang="en-US"/>
              <a:pPr>
                <a:defRPr/>
              </a:pPr>
              <a:t>‹#›</a:t>
            </a:fld>
            <a:endParaRPr lang="en-US"/>
          </a:p>
        </p:txBody>
      </p:sp>
    </p:spTree>
    <p:extLst>
      <p:ext uri="{BB962C8B-B14F-4D97-AF65-F5344CB8AC3E}">
        <p14:creationId xmlns:p14="http://schemas.microsoft.com/office/powerpoint/2010/main" val="3050685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cs typeface="Arial" charset="0"/>
              </a:defRPr>
            </a:lvl1pPr>
            <a:lvl2pPr marL="742950" indent="-285750">
              <a:defRPr sz="2400">
                <a:solidFill>
                  <a:schemeClr val="tx1"/>
                </a:solidFill>
                <a:latin typeface="Times New Roman" pitchFamily="18" charset="0"/>
                <a:cs typeface="Arial" charset="0"/>
              </a:defRPr>
            </a:lvl2pPr>
            <a:lvl3pPr marL="1143000" indent="-228600">
              <a:defRPr sz="2400">
                <a:solidFill>
                  <a:schemeClr val="tx1"/>
                </a:solidFill>
                <a:latin typeface="Times New Roman" pitchFamily="18" charset="0"/>
                <a:cs typeface="Arial" charset="0"/>
              </a:defRPr>
            </a:lvl3pPr>
            <a:lvl4pPr marL="1600200" indent="-228600">
              <a:defRPr sz="2400">
                <a:solidFill>
                  <a:schemeClr val="tx1"/>
                </a:solidFill>
                <a:latin typeface="Times New Roman" pitchFamily="18" charset="0"/>
                <a:cs typeface="Arial" charset="0"/>
              </a:defRPr>
            </a:lvl4pPr>
            <a:lvl5pPr marL="2057400" indent="-22860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fld id="{996F55F6-D0E2-4062-B19D-33C0339B3093}" type="slidenum">
              <a:rPr lang="en-US" altLang="en-US" sz="1200" smtClean="0">
                <a:latin typeface="Arial" charset="0"/>
              </a:rPr>
              <a:pPr/>
              <a:t>1</a:t>
            </a:fld>
            <a:endParaRPr lang="en-US" altLang="en-US" sz="1200">
              <a:latin typeface="Arial" charset="0"/>
            </a:endParaRPr>
          </a:p>
        </p:txBody>
      </p:sp>
      <p:sp>
        <p:nvSpPr>
          <p:cNvPr id="65539" name="Rectangle 2"/>
          <p:cNvSpPr>
            <a:spLocks noGrp="1" noRot="1" noChangeAspect="1" noChangeArrowheads="1" noTextEdit="1"/>
          </p:cNvSpPr>
          <p:nvPr>
            <p:ph type="sldImg"/>
          </p:nvPr>
        </p:nvSpPr>
        <p:spPr>
          <a:xfrm>
            <a:off x="138113" y="768350"/>
            <a:ext cx="6823075" cy="3838575"/>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491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One way is to look at it just like value iteration.</a:t>
            </a:r>
          </a:p>
          <a:p>
            <a:endParaRPr lang="en-US" dirty="0" smtClean="0"/>
          </a:p>
          <a:p>
            <a:r>
              <a:rPr lang="en-US" dirty="0" smtClean="0"/>
              <a:t>At V_0, give 0.</a:t>
            </a:r>
          </a:p>
          <a:p>
            <a:endParaRPr lang="en-US" dirty="0" smtClean="0"/>
          </a:p>
          <a:p>
            <a:r>
              <a:rPr lang="en-US" dirty="0" smtClean="0"/>
              <a:t>Then recursively,</a:t>
            </a:r>
            <a:r>
              <a:rPr lang="en-US" baseline="0" dirty="0" smtClean="0"/>
              <a:t> compute it for iteratively higher k.</a:t>
            </a:r>
          </a:p>
          <a:p>
            <a:r>
              <a:rPr lang="en-US" baseline="0" dirty="0" smtClean="0"/>
              <a:t>Imagine I have k+1 time steps left.</a:t>
            </a:r>
          </a:p>
          <a:p>
            <a:r>
              <a:rPr lang="en-US" baseline="0" dirty="0" smtClean="0"/>
              <a:t>Take the action pi of S.  </a:t>
            </a:r>
          </a:p>
          <a:p>
            <a:r>
              <a:rPr lang="en-US" baseline="0" dirty="0" smtClean="0"/>
              <a:t>Average over all possible states s’</a:t>
            </a:r>
          </a:p>
          <a:p>
            <a:r>
              <a:rPr lang="en-US" baseline="0" dirty="0" smtClean="0"/>
              <a:t>Add the instantaneous reward R </a:t>
            </a:r>
          </a:p>
          <a:p>
            <a:r>
              <a:rPr lang="en-US" baseline="0" dirty="0" smtClean="0"/>
              <a:t>plus the discounted future reward at the landing state s until the end of time.</a:t>
            </a:r>
          </a:p>
          <a:p>
            <a:endParaRPr lang="en-US" baseline="0" dirty="0" smtClean="0"/>
          </a:p>
          <a:p>
            <a:r>
              <a:rPr lang="en-US" baseline="0" dirty="0" smtClean="0"/>
              <a:t>This is more efficient than standard value iteration.  </a:t>
            </a:r>
          </a:p>
          <a:p>
            <a:r>
              <a:rPr lang="en-US" baseline="0" dirty="0" smtClean="0"/>
              <a:t>For every iteration, we visit each state.  The maximum number of possible landing states s’ is s.  This assumes that every state is connected to every other state, which is usually not the case, so this is an upper bound on the complexity.  </a:t>
            </a:r>
          </a:p>
          <a:p>
            <a:endParaRPr lang="en-US" baseline="0" dirty="0" smtClean="0"/>
          </a:p>
          <a:p>
            <a:r>
              <a:rPr lang="en-US" baseline="0" dirty="0" smtClean="0"/>
              <a:t>This O(S^2) no longer has the A term. </a:t>
            </a:r>
          </a:p>
          <a:p>
            <a:endParaRPr lang="en-US" baseline="0" dirty="0" smtClean="0"/>
          </a:p>
          <a:p>
            <a:r>
              <a:rPr lang="en-US" dirty="0" smtClean="0"/>
              <a:t>Without</a:t>
            </a:r>
            <a:r>
              <a:rPr lang="en-US" baseline="0" dirty="0" smtClean="0"/>
              <a:t> the maxes, you can actually just solve it as a system of linear equations.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11</a:t>
            </a:fld>
            <a:endParaRPr lang="en-US"/>
          </a:p>
        </p:txBody>
      </p:sp>
    </p:spTree>
    <p:extLst>
      <p:ext uri="{BB962C8B-B14F-4D97-AF65-F5344CB8AC3E}">
        <p14:creationId xmlns:p14="http://schemas.microsoft.com/office/powerpoint/2010/main" val="187339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so we just looked at the situation where</a:t>
            </a:r>
            <a:r>
              <a:rPr lang="en-US" baseline="0" dirty="0" smtClean="0"/>
              <a:t> we are given a policy, and we need to assign values to it.</a:t>
            </a:r>
          </a:p>
          <a:p>
            <a:r>
              <a:rPr lang="en-US" baseline="0" dirty="0" smtClean="0"/>
              <a:t>Now let’s look at the opposite.  Given a set of values (which we assume to be correct), what’s the best policy?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12</a:t>
            </a:fld>
            <a:endParaRPr lang="en-US"/>
          </a:p>
        </p:txBody>
      </p:sp>
    </p:spTree>
    <p:extLst>
      <p:ext uri="{BB962C8B-B14F-4D97-AF65-F5344CB8AC3E}">
        <p14:creationId xmlns:p14="http://schemas.microsoft.com/office/powerpoint/2010/main" val="52573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Let’s</a:t>
            </a:r>
            <a:r>
              <a:rPr lang="en-US" baseline="0" dirty="0" smtClean="0"/>
              <a:t> compute the actions to take given the values.</a:t>
            </a:r>
          </a:p>
          <a:p>
            <a:r>
              <a:rPr lang="en-US" baseline="0" dirty="0" smtClean="0"/>
              <a:t>Someone gives us the optimal values.</a:t>
            </a:r>
          </a:p>
          <a:p>
            <a:r>
              <a:rPr lang="en-US" baseline="0" dirty="0" smtClean="0"/>
              <a:t>How should I act? </a:t>
            </a:r>
          </a:p>
          <a:p>
            <a:r>
              <a:rPr lang="en-US" baseline="0" dirty="0" smtClean="0"/>
              <a:t>Look at the interesting square on the ledge.</a:t>
            </a:r>
          </a:p>
          <a:p>
            <a:r>
              <a:rPr lang="en-US" baseline="0" dirty="0" smtClean="0"/>
              <a:t>.89 </a:t>
            </a:r>
            <a:r>
              <a:rPr lang="mr-IN" baseline="0" dirty="0" smtClean="0"/>
              <a:t>–</a:t>
            </a:r>
            <a:r>
              <a:rPr lang="en-US" baseline="0" dirty="0" smtClean="0"/>
              <a:t> that’s not bad.  Should I choose to go North?  South?  It turns out that here we shouldn’t go north to the .98, but we shouldn’t head in that direction.  We should hit the wall and wait to move up by chance.  </a:t>
            </a:r>
          </a:p>
          <a:p>
            <a:r>
              <a:rPr lang="en-US" baseline="0" dirty="0" smtClean="0"/>
              <a:t>The values let you figure out that the square to the north is better than you, but not how to get there.</a:t>
            </a:r>
          </a:p>
          <a:p>
            <a:r>
              <a:rPr lang="en-US" baseline="0" dirty="0" smtClean="0"/>
              <a:t> So it’s not obvious how to act optimally given the values.</a:t>
            </a:r>
          </a:p>
          <a:p>
            <a:endParaRPr lang="en-US" baseline="0" dirty="0" smtClean="0"/>
          </a:p>
          <a:p>
            <a:r>
              <a:rPr lang="en-US" baseline="0" dirty="0" smtClean="0"/>
              <a:t>If you didn’t have the helpful arrows here, and you only had the optimal values, how would you figure out how to act.</a:t>
            </a:r>
          </a:p>
          <a:p>
            <a:r>
              <a:rPr lang="en-US" baseline="0" dirty="0" smtClean="0"/>
              <a:t>The answer to that is you basically have to do </a:t>
            </a:r>
            <a:r>
              <a:rPr lang="en-US" baseline="0" dirty="0" err="1" smtClean="0"/>
              <a:t>expectimax</a:t>
            </a:r>
            <a:r>
              <a:rPr lang="en-US" baseline="0" dirty="0" smtClean="0"/>
              <a:t>. </a:t>
            </a:r>
          </a:p>
          <a:p>
            <a:r>
              <a:rPr lang="en-US" dirty="0" smtClean="0"/>
              <a:t>You have to unroll this and see which was the action that gave rise to these values.</a:t>
            </a:r>
          </a:p>
          <a:p>
            <a:r>
              <a:rPr lang="en-US" dirty="0" smtClean="0"/>
              <a:t>We</a:t>
            </a:r>
            <a:r>
              <a:rPr lang="en-US" baseline="0" dirty="0" smtClean="0"/>
              <a:t> don’t have to do it very deeply.  We’ll see when we unroll it we’ll need to </a:t>
            </a:r>
            <a:r>
              <a:rPr lang="en-US" baseline="0" dirty="0" err="1" smtClean="0"/>
              <a:t>recurse</a:t>
            </a:r>
            <a:r>
              <a:rPr lang="en-US" baseline="0" dirty="0" smtClean="0"/>
              <a:t>, but we’ve already got those actions, so we only have to go one step deep.</a:t>
            </a:r>
          </a:p>
          <a:p>
            <a:endParaRPr lang="en-US" baseline="0" dirty="0" smtClean="0"/>
          </a:p>
          <a:p>
            <a:r>
              <a:rPr lang="en-US" baseline="0" dirty="0" smtClean="0"/>
              <a:t>[write equation on the board, initially omitting </a:t>
            </a:r>
            <a:r>
              <a:rPr lang="en-US" baseline="0" dirty="0" err="1" smtClean="0"/>
              <a:t>argmax</a:t>
            </a:r>
            <a:r>
              <a:rPr lang="en-US" baseline="0" dirty="0" smtClean="0"/>
              <a:t>]</a:t>
            </a:r>
          </a:p>
          <a:p>
            <a:r>
              <a:rPr lang="mr-IN" baseline="0" dirty="0" smtClean="0"/>
              <a:t>…</a:t>
            </a:r>
            <a:endParaRPr lang="en-US" baseline="0" dirty="0" smtClean="0"/>
          </a:p>
          <a:p>
            <a:r>
              <a:rPr lang="en-US" baseline="0" dirty="0" smtClean="0"/>
              <a:t>The discounted future is given to us, since we have V*(s).</a:t>
            </a:r>
          </a:p>
          <a:p>
            <a:r>
              <a:rPr lang="en-US" baseline="0" dirty="0" smtClean="0"/>
              <a:t>Notation over a is </a:t>
            </a:r>
            <a:r>
              <a:rPr lang="en-US" baseline="0" dirty="0" err="1" smtClean="0"/>
              <a:t>arg</a:t>
            </a:r>
            <a:r>
              <a:rPr lang="en-US" baseline="0" dirty="0" smtClean="0"/>
              <a:t> max.  Instead of giving me the maximum value, it gives me the action a that achieves the maximum.</a:t>
            </a:r>
          </a:p>
          <a:p>
            <a:endParaRPr lang="en-US" dirty="0" smtClean="0"/>
          </a:p>
          <a:p>
            <a:r>
              <a:rPr lang="en-US" dirty="0" smtClean="0"/>
              <a:t>This one step look ahead</a:t>
            </a:r>
            <a:r>
              <a:rPr lang="en-US" baseline="0" dirty="0" smtClean="0"/>
              <a:t> according to a given set of values is called policy extraction, since it returns the policy implied by the values.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13</a:t>
            </a:fld>
            <a:endParaRPr lang="en-US"/>
          </a:p>
        </p:txBody>
      </p:sp>
    </p:spTree>
    <p:extLst>
      <p:ext uri="{BB962C8B-B14F-4D97-AF65-F5344CB8AC3E}">
        <p14:creationId xmlns:p14="http://schemas.microsoft.com/office/powerpoint/2010/main" val="1789541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What about q-values?  This is less intuitive</a:t>
            </a:r>
            <a:r>
              <a:rPr lang="en-US" baseline="0" dirty="0" smtClean="0"/>
              <a:t> to thing about than the regular values.</a:t>
            </a:r>
          </a:p>
          <a:p>
            <a:endParaRPr lang="en-US" baseline="0" dirty="0" smtClean="0"/>
          </a:p>
          <a:p>
            <a:r>
              <a:rPr lang="en-US" baseline="0" dirty="0" smtClean="0"/>
              <a:t>Let’s think about the state where we’re on the ledge again.  What action should we take now?  It’s trivial!</a:t>
            </a:r>
          </a:p>
          <a:p>
            <a:endParaRPr lang="en-US" baseline="0" dirty="0" smtClean="0"/>
          </a:p>
          <a:p>
            <a:r>
              <a:rPr lang="en-US" baseline="0" dirty="0" smtClean="0"/>
              <a:t>Essentially, they have already unrolled the state for you.</a:t>
            </a:r>
          </a:p>
          <a:p>
            <a:endParaRPr lang="en-US" baseline="0" dirty="0" smtClean="0"/>
          </a:p>
          <a:p>
            <a:r>
              <a:rPr lang="en-US" baseline="0" dirty="0" smtClean="0"/>
              <a:t>It’s much easier to extract actions from q-values than from values. This is an important lesson, and it’s going to come up again in reinforcement learning.</a:t>
            </a: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14</a:t>
            </a:fld>
            <a:endParaRPr lang="en-US"/>
          </a:p>
        </p:txBody>
      </p:sp>
    </p:spTree>
    <p:extLst>
      <p:ext uri="{BB962C8B-B14F-4D97-AF65-F5344CB8AC3E}">
        <p14:creationId xmlns:p14="http://schemas.microsoft.com/office/powerpoint/2010/main" val="195245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Nex</a:t>
            </a:r>
            <a:r>
              <a:rPr lang="en-US" baseline="0" dirty="0" smtClean="0"/>
              <a:t>t we’re going to look into an important algorithm called policy iteration.  It combines the idea of evaluating a policy with improving that policy based on its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15</a:t>
            </a:fld>
            <a:endParaRPr lang="en-US"/>
          </a:p>
        </p:txBody>
      </p:sp>
    </p:spTree>
    <p:extLst>
      <p:ext uri="{BB962C8B-B14F-4D97-AF65-F5344CB8AC3E}">
        <p14:creationId xmlns:p14="http://schemas.microsoft.com/office/powerpoint/2010/main" val="1174374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Demo steps through value iteration; snapshots of values shown on next slides.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16</a:t>
            </a:fld>
            <a:endParaRPr lang="en-US"/>
          </a:p>
        </p:txBody>
      </p:sp>
    </p:spTree>
    <p:extLst>
      <p:ext uri="{BB962C8B-B14F-4D97-AF65-F5344CB8AC3E}">
        <p14:creationId xmlns:p14="http://schemas.microsoft.com/office/powerpoint/2010/main" val="52022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V0 we don’t have any values.</a:t>
            </a:r>
          </a:p>
          <a:p>
            <a:endParaRPr lang="en-US" dirty="0" smtClean="0"/>
          </a:p>
          <a:p>
            <a:r>
              <a:rPr lang="en-US" dirty="0" smtClean="0"/>
              <a:t>We’re going to walk</a:t>
            </a:r>
            <a:r>
              <a:rPr lang="en-US" baseline="0" dirty="0" smtClean="0"/>
              <a:t> through this twice.  On the first time take a look at the arrows and when they change.</a:t>
            </a:r>
            <a:r>
              <a:rPr lang="en-US" baseline="0" dirty="0"/>
              <a:t> </a:t>
            </a:r>
            <a:r>
              <a:rPr lang="en-US" baseline="0" dirty="0" smtClean="0"/>
              <a:t>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17</a:t>
            </a:fld>
            <a:endParaRPr lang="en-US"/>
          </a:p>
        </p:txBody>
      </p:sp>
    </p:spTree>
    <p:extLst>
      <p:ext uri="{BB962C8B-B14F-4D97-AF65-F5344CB8AC3E}">
        <p14:creationId xmlns:p14="http://schemas.microsoft.com/office/powerpoint/2010/main" val="71749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18</a:t>
            </a:fld>
            <a:endParaRPr lang="en-US"/>
          </a:p>
        </p:txBody>
      </p:sp>
    </p:spTree>
    <p:extLst>
      <p:ext uri="{BB962C8B-B14F-4D97-AF65-F5344CB8AC3E}">
        <p14:creationId xmlns:p14="http://schemas.microsoft.com/office/powerpoint/2010/main" val="89993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19</a:t>
            </a:fld>
            <a:endParaRPr lang="en-US"/>
          </a:p>
        </p:txBody>
      </p:sp>
    </p:spTree>
    <p:extLst>
      <p:ext uri="{BB962C8B-B14F-4D97-AF65-F5344CB8AC3E}">
        <p14:creationId xmlns:p14="http://schemas.microsoft.com/office/powerpoint/2010/main" val="176976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20</a:t>
            </a:fld>
            <a:endParaRPr lang="en-US"/>
          </a:p>
        </p:txBody>
      </p:sp>
    </p:spTree>
    <p:extLst>
      <p:ext uri="{BB962C8B-B14F-4D97-AF65-F5344CB8AC3E}">
        <p14:creationId xmlns:p14="http://schemas.microsoft.com/office/powerpoint/2010/main" val="1668076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Please retain proper</a:t>
            </a:r>
            <a:r>
              <a:rPr lang="en-US" baseline="0" dirty="0" smtClean="0"/>
              <a:t> attribution, including the reference to </a:t>
            </a:r>
            <a:r>
              <a:rPr lang="en-US" baseline="0" dirty="0" err="1" smtClean="0"/>
              <a:t>ai.berkeley.edu</a:t>
            </a:r>
            <a:r>
              <a:rPr lang="en-US" baseline="0" dirty="0" smtClean="0"/>
              <a:t>.  </a:t>
            </a:r>
            <a:r>
              <a:rPr lang="en-US" baseline="0" smtClean="0"/>
              <a:t>Thanks!</a:t>
            </a:r>
            <a:endParaRPr lang="en-US" sz="1200" smtClean="0">
              <a:latin typeface="Calibri"/>
              <a:cs typeface="Calibri"/>
            </a:endParaRP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2</a:t>
            </a:fld>
            <a:endParaRPr lang="en-US"/>
          </a:p>
        </p:txBody>
      </p:sp>
    </p:spTree>
    <p:extLst>
      <p:ext uri="{BB962C8B-B14F-4D97-AF65-F5344CB8AC3E}">
        <p14:creationId xmlns:p14="http://schemas.microsoft.com/office/powerpoint/2010/main" val="891188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21</a:t>
            </a:fld>
            <a:endParaRPr lang="en-US"/>
          </a:p>
        </p:txBody>
      </p:sp>
    </p:spTree>
    <p:extLst>
      <p:ext uri="{BB962C8B-B14F-4D97-AF65-F5344CB8AC3E}">
        <p14:creationId xmlns:p14="http://schemas.microsoft.com/office/powerpoint/2010/main" val="235374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22</a:t>
            </a:fld>
            <a:endParaRPr lang="en-US"/>
          </a:p>
        </p:txBody>
      </p:sp>
    </p:spTree>
    <p:extLst>
      <p:ext uri="{BB962C8B-B14F-4D97-AF65-F5344CB8AC3E}">
        <p14:creationId xmlns:p14="http://schemas.microsoft.com/office/powerpoint/2010/main" val="1675430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23</a:t>
            </a:fld>
            <a:endParaRPr lang="en-US"/>
          </a:p>
        </p:txBody>
      </p:sp>
    </p:spTree>
    <p:extLst>
      <p:ext uri="{BB962C8B-B14F-4D97-AF65-F5344CB8AC3E}">
        <p14:creationId xmlns:p14="http://schemas.microsoft.com/office/powerpoint/2010/main" val="124578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24</a:t>
            </a:fld>
            <a:endParaRPr lang="en-US"/>
          </a:p>
        </p:txBody>
      </p:sp>
    </p:spTree>
    <p:extLst>
      <p:ext uri="{BB962C8B-B14F-4D97-AF65-F5344CB8AC3E}">
        <p14:creationId xmlns:p14="http://schemas.microsoft.com/office/powerpoint/2010/main" val="1397532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25</a:t>
            </a:fld>
            <a:endParaRPr lang="en-US"/>
          </a:p>
        </p:txBody>
      </p:sp>
    </p:spTree>
    <p:extLst>
      <p:ext uri="{BB962C8B-B14F-4D97-AF65-F5344CB8AC3E}">
        <p14:creationId xmlns:p14="http://schemas.microsoft.com/office/powerpoint/2010/main" val="405315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26</a:t>
            </a:fld>
            <a:endParaRPr lang="en-US"/>
          </a:p>
        </p:txBody>
      </p:sp>
    </p:spTree>
    <p:extLst>
      <p:ext uri="{BB962C8B-B14F-4D97-AF65-F5344CB8AC3E}">
        <p14:creationId xmlns:p14="http://schemas.microsoft.com/office/powerpoint/2010/main" val="1797979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27</a:t>
            </a:fld>
            <a:endParaRPr lang="en-US"/>
          </a:p>
        </p:txBody>
      </p:sp>
    </p:spTree>
    <p:extLst>
      <p:ext uri="{BB962C8B-B14F-4D97-AF65-F5344CB8AC3E}">
        <p14:creationId xmlns:p14="http://schemas.microsoft.com/office/powerpoint/2010/main" val="1963346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28</a:t>
            </a:fld>
            <a:endParaRPr lang="en-US"/>
          </a:p>
        </p:txBody>
      </p:sp>
    </p:spTree>
    <p:extLst>
      <p:ext uri="{BB962C8B-B14F-4D97-AF65-F5344CB8AC3E}">
        <p14:creationId xmlns:p14="http://schemas.microsoft.com/office/powerpoint/2010/main" val="1372620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29</a:t>
            </a:fld>
            <a:endParaRPr lang="en-US"/>
          </a:p>
        </p:txBody>
      </p:sp>
    </p:spTree>
    <p:extLst>
      <p:ext uri="{BB962C8B-B14F-4D97-AF65-F5344CB8AC3E}">
        <p14:creationId xmlns:p14="http://schemas.microsoft.com/office/powerpoint/2010/main" val="1718154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walk</a:t>
            </a:r>
            <a:r>
              <a:rPr lang="en-US" baseline="0" dirty="0" smtClean="0"/>
              <a:t> through this twice.  On the first time take a look at the arrows and when they change.  At first they change a lot, then they slow down, then most of them don’t change at all after about V7 or V8.</a:t>
            </a:r>
          </a:p>
          <a:p>
            <a:endParaRPr lang="en-US" baseline="0" dirty="0" smtClean="0"/>
          </a:p>
          <a:p>
            <a:r>
              <a:rPr lang="en-US" baseline="0" dirty="0" smtClean="0"/>
              <a:t>Next look at the values in the bottom left.  It takes a long time before the values get high enough to effect the arrows.</a:t>
            </a:r>
          </a:p>
        </p:txBody>
      </p:sp>
      <p:sp>
        <p:nvSpPr>
          <p:cNvPr id="4" name="Slide Number Placeholder 3"/>
          <p:cNvSpPr>
            <a:spLocks noGrp="1"/>
          </p:cNvSpPr>
          <p:nvPr>
            <p:ph type="sldNum" sz="quarter" idx="10"/>
          </p:nvPr>
        </p:nvSpPr>
        <p:spPr/>
        <p:txBody>
          <a:bodyPr/>
          <a:lstStyle/>
          <a:p>
            <a:fld id="{72CC9163-7EC6-4747-8782-88871FDBE126}" type="slidenum">
              <a:rPr lang="en-US" smtClean="0"/>
              <a:pPr/>
              <a:t>30</a:t>
            </a:fld>
            <a:endParaRPr lang="en-US"/>
          </a:p>
        </p:txBody>
      </p:sp>
    </p:spTree>
    <p:extLst>
      <p:ext uri="{BB962C8B-B14F-4D97-AF65-F5344CB8AC3E}">
        <p14:creationId xmlns:p14="http://schemas.microsoft.com/office/powerpoint/2010/main" val="198298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a:xfrm>
            <a:off x="139700" y="768350"/>
            <a:ext cx="6819900" cy="3836988"/>
          </a:xfrm>
          <a:ln/>
        </p:spPr>
      </p:sp>
      <p:sp>
        <p:nvSpPr>
          <p:cNvPr id="67586" name="Notes Placeholder 2"/>
          <p:cNvSpPr>
            <a:spLocks noGrp="1"/>
          </p:cNvSpPr>
          <p:nvPr>
            <p:ph type="body" idx="1"/>
          </p:nvPr>
        </p:nvSpPr>
        <p:spPr>
          <a:noFill/>
          <a:ln/>
        </p:spPr>
        <p:txBody>
          <a:bodyPr/>
          <a:lstStyle/>
          <a:p>
            <a:r>
              <a:rPr lang="en-US" dirty="0" smtClean="0">
                <a:ea typeface="ＭＳ Ｐゴシック" pitchFamily="34" charset="-128"/>
              </a:rPr>
              <a:t>Let</a:t>
            </a:r>
            <a:r>
              <a:rPr lang="ja-JP" altLang="en-US" smtClean="0">
                <a:ea typeface="ＭＳ Ｐゴシック" pitchFamily="34" charset="-128"/>
              </a:rPr>
              <a:t>’</a:t>
            </a:r>
            <a:r>
              <a:rPr lang="en-US" altLang="ja-JP" dirty="0" smtClean="0">
                <a:ea typeface="ＭＳ Ｐゴシック" pitchFamily="34" charset="-128"/>
              </a:rPr>
              <a:t>s start by equations that characterize these quantities through mutual recursions.  [step through this by writing on slide, one step at a time]</a:t>
            </a:r>
          </a:p>
          <a:p>
            <a:endParaRPr lang="en-US" dirty="0" smtClean="0">
              <a:ea typeface="ＭＳ Ｐゴシック" pitchFamily="34" charset="-128"/>
            </a:endParaRPr>
          </a:p>
          <a:p>
            <a:r>
              <a:rPr lang="en-US" dirty="0" smtClean="0">
                <a:ea typeface="ＭＳ Ｐゴシック" pitchFamily="34" charset="-128"/>
              </a:rPr>
              <a:t>Recursive characterization of V* in terms of V*; not necessarily helpful; but it is a characterization.</a:t>
            </a:r>
          </a:p>
          <a:p>
            <a:endParaRPr lang="en-US" dirty="0" smtClean="0">
              <a:ea typeface="ＭＳ Ｐゴシック" pitchFamily="34" charset="-128"/>
            </a:endParaRPr>
          </a:p>
          <a:p>
            <a:endParaRPr lang="en-US" dirty="0" smtClean="0">
              <a:ea typeface="ＭＳ Ｐゴシック" pitchFamily="34" charset="-128"/>
            </a:endParaRPr>
          </a:p>
          <a:p>
            <a:r>
              <a:rPr lang="en-US" dirty="0" smtClean="0">
                <a:ea typeface="ＭＳ Ｐゴシック" pitchFamily="34" charset="-128"/>
              </a:rPr>
              <a:t>Note: this is a set of equations that needs to be satisfied; but it could have multiple solutions (it does not, but at this stage of our knowledge it could).</a:t>
            </a:r>
          </a:p>
        </p:txBody>
      </p:sp>
      <p:sp>
        <p:nvSpPr>
          <p:cNvPr id="67587" name="Slide Number Placeholder 3"/>
          <p:cNvSpPr>
            <a:spLocks noGrp="1"/>
          </p:cNvSpPr>
          <p:nvPr>
            <p:ph type="sldNum" sz="quarter" idx="5"/>
          </p:nvPr>
        </p:nvSpPr>
        <p:spPr>
          <a:noFill/>
        </p:spPr>
        <p:txBody>
          <a:bodyPr/>
          <a:lstStyle/>
          <a:p>
            <a:pPr defTabSz="988101"/>
            <a:fld id="{C1E7E75B-705E-4367-8AB0-DE7E9DB4A734}" type="slidenum">
              <a:rPr lang="en-US"/>
              <a:pPr defTabSz="988101"/>
              <a:t>4</a:t>
            </a:fld>
            <a:endParaRPr lang="en-US" dirty="0"/>
          </a:p>
        </p:txBody>
      </p:sp>
    </p:spTree>
    <p:extLst>
      <p:ext uri="{BB962C8B-B14F-4D97-AF65-F5344CB8AC3E}">
        <p14:creationId xmlns:p14="http://schemas.microsoft.com/office/powerpoint/2010/main" val="1875541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[Re-iterate the problems.]</a:t>
            </a:r>
          </a:p>
          <a:p>
            <a:r>
              <a:rPr lang="en-US" dirty="0" smtClean="0"/>
              <a:t>So what can we do?</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31</a:t>
            </a:fld>
            <a:endParaRPr lang="en-US"/>
          </a:p>
        </p:txBody>
      </p:sp>
    </p:spTree>
    <p:extLst>
      <p:ext uri="{BB962C8B-B14F-4D97-AF65-F5344CB8AC3E}">
        <p14:creationId xmlns:p14="http://schemas.microsoft.com/office/powerpoint/2010/main" val="157939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We’re going to look at an alternate called policy evaluation.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32</a:t>
            </a:fld>
            <a:endParaRPr lang="en-US"/>
          </a:p>
        </p:txBody>
      </p:sp>
    </p:spTree>
    <p:extLst>
      <p:ext uri="{BB962C8B-B14F-4D97-AF65-F5344CB8AC3E}">
        <p14:creationId xmlns:p14="http://schemas.microsoft.com/office/powerpoint/2010/main" val="707201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If we wrote this out in equation, it would look like this.</a:t>
            </a:r>
          </a:p>
          <a:p>
            <a:r>
              <a:rPr lang="en-US" dirty="0" smtClean="0"/>
              <a:t>Step 1</a:t>
            </a:r>
            <a:r>
              <a:rPr lang="en-US" baseline="0" dirty="0" smtClean="0"/>
              <a:t> is evaluation.  I do this simplified update where I don’t max over the actions.  I only do the averaging on the chance nodes.  It’s fast, since I don’t consider all of the actions.  I do this until it convergences.</a:t>
            </a:r>
          </a:p>
          <a:p>
            <a:r>
              <a:rPr lang="en-US" baseline="0" dirty="0" smtClean="0"/>
              <a:t>Step 2 is the improvement.  I do one layer of </a:t>
            </a:r>
            <a:r>
              <a:rPr lang="en-US" baseline="0" dirty="0" err="1" smtClean="0"/>
              <a:t>expectimax</a:t>
            </a:r>
            <a:r>
              <a:rPr lang="en-US" baseline="0" dirty="0" smtClean="0"/>
              <a:t>.  Our truncation function is the old policy.  That’s a bit weird right?  I’m pushing the old stuff one step into the future and thereby make progress.  </a:t>
            </a:r>
          </a:p>
          <a:p>
            <a:endParaRPr lang="en-US" baseline="0" dirty="0" smtClean="0"/>
          </a:p>
          <a:p>
            <a:r>
              <a:rPr lang="en-US" baseline="0" dirty="0" smtClean="0"/>
              <a:t>If you think about this, the improvement step is just like value iteration.  So it’s not going to be very fast.  All of the speed gains come from the evaluation step.  So we run that many times before allowing an improvement step.</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33</a:t>
            </a:fld>
            <a:endParaRPr lang="en-US"/>
          </a:p>
        </p:txBody>
      </p:sp>
    </p:spTree>
    <p:extLst>
      <p:ext uri="{BB962C8B-B14F-4D97-AF65-F5344CB8AC3E}">
        <p14:creationId xmlns:p14="http://schemas.microsoft.com/office/powerpoint/2010/main" val="331833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OK, let’s compare them.</a:t>
            </a:r>
            <a:r>
              <a:rPr lang="en-US" baseline="0" dirty="0" smtClean="0"/>
              <a:t> They do the same thing.  </a:t>
            </a:r>
            <a:r>
              <a:rPr lang="en-US" dirty="0" smtClean="0"/>
              <a:t>Both take in an MDP.</a:t>
            </a:r>
            <a:r>
              <a:rPr lang="en-US" baseline="0" dirty="0" smtClean="0"/>
              <a:t>  They both output an optimal quality.   On the surface they both output optimal values.  Policy iteration explicitly outputs the optimal policy, value iteration does it implicitly. </a:t>
            </a:r>
          </a:p>
          <a:p>
            <a:endParaRPr lang="en-US" baseline="0" dirty="0" smtClean="0"/>
          </a:p>
          <a:p>
            <a:r>
              <a:rPr lang="en-US" baseline="0" dirty="0" smtClean="0"/>
              <a:t>Both are the same class of things.  They are dynamic programs for solving MDPs.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34</a:t>
            </a:fld>
            <a:endParaRPr lang="en-US"/>
          </a:p>
        </p:txBody>
      </p:sp>
    </p:spTree>
    <p:extLst>
      <p:ext uri="{BB962C8B-B14F-4D97-AF65-F5344CB8AC3E}">
        <p14:creationId xmlns:p14="http://schemas.microsoft.com/office/powerpoint/2010/main" val="1784644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These are all Bellman equations turned into a one step</a:t>
            </a:r>
            <a:r>
              <a:rPr lang="en-US" baseline="0" dirty="0" smtClean="0"/>
              <a:t>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35</a:t>
            </a:fld>
            <a:endParaRPr lang="en-US"/>
          </a:p>
        </p:txBody>
      </p:sp>
    </p:spTree>
    <p:extLst>
      <p:ext uri="{BB962C8B-B14F-4D97-AF65-F5344CB8AC3E}">
        <p14:creationId xmlns:p14="http://schemas.microsoft.com/office/powerpoint/2010/main" val="1824374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b="1" dirty="0" smtClean="0">
                <a:effectLst/>
              </a:rPr>
              <a:t>one-armed bandit</a:t>
            </a:r>
            <a:r>
              <a:rPr lang="en-US" b="1" baseline="0" dirty="0" smtClean="0">
                <a:effectLst/>
              </a:rPr>
              <a:t> </a:t>
            </a:r>
            <a:r>
              <a:rPr lang="en-US" b="0" dirty="0" smtClean="0">
                <a:effectLst/>
              </a:rPr>
              <a:t>A slot machine, as in It's amazing how many people think they can make money playing a one-armed bandit.  This term refers to both appearance and function:  the operating lever looks like an arm, and the machine in effect robs players, since it “wins” and keeps the player's money in an overwhelming majority of instances</a:t>
            </a:r>
          </a:p>
          <a:p>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36</a:t>
            </a:fld>
            <a:endParaRPr lang="en-US"/>
          </a:p>
        </p:txBody>
      </p:sp>
    </p:spTree>
    <p:extLst>
      <p:ext uri="{BB962C8B-B14F-4D97-AF65-F5344CB8AC3E}">
        <p14:creationId xmlns:p14="http://schemas.microsoft.com/office/powerpoint/2010/main" val="1899440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actually happens? We actually won</a:t>
            </a:r>
            <a:r>
              <a:rPr lang="en-US" baseline="0" dirty="0" smtClean="0"/>
              <a:t> real fake money, instead of just thinking about it.  </a:t>
            </a:r>
            <a:r>
              <a:rPr lang="en-US" dirty="0" smtClean="0"/>
              <a:t>We won</a:t>
            </a:r>
            <a:r>
              <a:rPr lang="en-US" baseline="0" dirty="0" smtClean="0"/>
              <a:t> $12 for 10 plays.  Instead of our estimate of $15.</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39</a:t>
            </a:fld>
            <a:endParaRPr lang="en-US"/>
          </a:p>
        </p:txBody>
      </p:sp>
    </p:spTree>
    <p:extLst>
      <p:ext uri="{BB962C8B-B14F-4D97-AF65-F5344CB8AC3E}">
        <p14:creationId xmlns:p14="http://schemas.microsoft.com/office/powerpoint/2010/main" val="5002984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Now we aren’t given the probabilities.  Red has a payoff but you don’t know what it is.</a:t>
            </a:r>
          </a:p>
          <a:p>
            <a:r>
              <a:rPr lang="en-US" baseline="0" dirty="0" smtClean="0"/>
              <a:t>We don’t know the MDP!   We can’t calculate its values.  </a:t>
            </a:r>
            <a:r>
              <a:rPr lang="en-US" dirty="0" smtClean="0"/>
              <a:t>So what should we do?  Give up and go home?  No, let’s try</a:t>
            </a:r>
            <a:r>
              <a:rPr lang="en-US" baseline="0" dirty="0" smtClean="0"/>
              <a:t> it out by playing.</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40</a:t>
            </a:fld>
            <a:endParaRPr lang="en-US"/>
          </a:p>
        </p:txBody>
      </p:sp>
    </p:spTree>
    <p:extLst>
      <p:ext uri="{BB962C8B-B14F-4D97-AF65-F5344CB8AC3E}">
        <p14:creationId xmlns:p14="http://schemas.microsoft.com/office/powerpoint/2010/main" val="1626158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normAutofit/>
          </a:bodyPr>
          <a:lstStyle/>
          <a:p>
            <a:r>
              <a:rPr lang="en-US" dirty="0" smtClean="0"/>
              <a:t>Who wants to play red?  Do we know that’s the optimal policy?  What should we play?</a:t>
            </a:r>
            <a:r>
              <a:rPr lang="en-US" baseline="0" dirty="0" smtClean="0"/>
              <a:t>  Red! Red! Red!  When should we stop?</a:t>
            </a:r>
          </a:p>
          <a:p>
            <a:endParaRPr lang="en-US" dirty="0" smtClean="0"/>
          </a:p>
          <a:p>
            <a:r>
              <a:rPr lang="en-US" dirty="0" smtClean="0"/>
              <a:t>This is a different setting.  Red is an MDP.</a:t>
            </a:r>
            <a:r>
              <a:rPr lang="en-US" baseline="0" dirty="0" smtClean="0"/>
              <a:t>  It has a payoff.  You don’t know what it is.</a:t>
            </a:r>
          </a:p>
          <a:p>
            <a:r>
              <a:rPr lang="en-US" baseline="0" dirty="0" smtClean="0"/>
              <a:t>What you have to do is an optimal amount of discovery mixed in with not losing your money.</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41</a:t>
            </a:fld>
            <a:endParaRPr lang="en-US"/>
          </a:p>
        </p:txBody>
      </p:sp>
    </p:spTree>
    <p:extLst>
      <p:ext uri="{BB962C8B-B14F-4D97-AF65-F5344CB8AC3E}">
        <p14:creationId xmlns:p14="http://schemas.microsoft.com/office/powerpoint/2010/main" val="416788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Difficulty: In the original case, it was instantly obvious that you should always play</a:t>
            </a:r>
            <a:r>
              <a:rPr lang="en-US" baseline="0" dirty="0" smtClean="0"/>
              <a:t> red.  Here your lack of knowledge makes it much more difficult to figure out the optimal policy.</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42</a:t>
            </a:fld>
            <a:endParaRPr lang="en-US"/>
          </a:p>
        </p:txBody>
      </p:sp>
    </p:spTree>
    <p:extLst>
      <p:ext uri="{BB962C8B-B14F-4D97-AF65-F5344CB8AC3E}">
        <p14:creationId xmlns:p14="http://schemas.microsoft.com/office/powerpoint/2010/main" val="163728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Good policies v. bad policies.  Methods to work over policies to make them better, rather than over values.</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5</a:t>
            </a:fld>
            <a:endParaRPr lang="en-US"/>
          </a:p>
        </p:txBody>
      </p:sp>
    </p:spTree>
    <p:extLst>
      <p:ext uri="{BB962C8B-B14F-4D97-AF65-F5344CB8AC3E}">
        <p14:creationId xmlns:p14="http://schemas.microsoft.com/office/powerpoint/2010/main" val="991919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F1D93EA-D8CB-4882-A7F4-4B35580F6812}" type="slidenum">
              <a:rPr lang="en-US"/>
              <a:pPr/>
              <a:t>43</a:t>
            </a:fld>
            <a:endParaRPr lang="en-US"/>
          </a:p>
        </p:txBody>
      </p:sp>
      <p:sp>
        <p:nvSpPr>
          <p:cNvPr id="38915" name="Rectangle 2"/>
          <p:cNvSpPr>
            <a:spLocks noGrp="1" noRot="1" noChangeAspect="1" noChangeArrowheads="1" noTextEdit="1"/>
          </p:cNvSpPr>
          <p:nvPr>
            <p:ph type="sldImg"/>
          </p:nvPr>
        </p:nvSpPr>
        <p:spPr>
          <a:xfrm>
            <a:off x="139700" y="768350"/>
            <a:ext cx="6821488" cy="3838575"/>
          </a:xfrm>
          <a:ln/>
        </p:spPr>
      </p:sp>
      <p:sp>
        <p:nvSpPr>
          <p:cNvPr id="389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682917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xfrm>
            <a:off x="138113" y="768350"/>
            <a:ext cx="6823075" cy="3838575"/>
          </a:xfrm>
          <a:ln/>
        </p:spPr>
      </p:sp>
      <p:sp>
        <p:nvSpPr>
          <p:cNvPr id="18434" name="Notes Placeholder 2"/>
          <p:cNvSpPr>
            <a:spLocks noGrp="1"/>
          </p:cNvSpPr>
          <p:nvPr>
            <p:ph type="body" idx="1"/>
          </p:nvPr>
        </p:nvSpPr>
        <p:spPr>
          <a:noFill/>
          <a:ln/>
        </p:spPr>
        <p:txBody>
          <a:bodyPr/>
          <a:lstStyle/>
          <a:p>
            <a:r>
              <a:rPr lang="en-US" dirty="0" smtClean="0">
                <a:ea typeface="ＭＳ Ｐゴシック" pitchFamily="34" charset="-128"/>
              </a:rPr>
              <a:t>Basic idea: you have an agent who</a:t>
            </a:r>
            <a:r>
              <a:rPr lang="en-US" baseline="0" dirty="0" smtClean="0">
                <a:ea typeface="ＭＳ Ｐゴシック" pitchFamily="34" charset="-128"/>
              </a:rPr>
              <a:t> is acting as always.  The agent has actions available to it, and chooses and action.</a:t>
            </a:r>
          </a:p>
          <a:p>
            <a:r>
              <a:rPr lang="en-US" baseline="0" dirty="0" smtClean="0">
                <a:ea typeface="ＭＳ Ｐゴシック" pitchFamily="34" charset="-128"/>
              </a:rPr>
              <a:t>The environment then does what it always does. It resolves the action. It does this with some non-determinism like before.  What the agent gets back from the environment is two things. One is the instantaneous reward.  The reward can be a bonus or penalty. This is the thing that we want to learn to maximize.  The other thing it gets back is a percept.  In the simplest formulation this will be the state that it ends up in, later on we’ll see how to relax this.</a:t>
            </a:r>
          </a:p>
          <a:p>
            <a:endParaRPr lang="en-US" baseline="0" dirty="0" smtClean="0">
              <a:ea typeface="ＭＳ Ｐゴシック" pitchFamily="34" charset="-128"/>
            </a:endParaRPr>
          </a:p>
          <a:p>
            <a:r>
              <a:rPr lang="en-US" dirty="0" smtClean="0">
                <a:ea typeface="ＭＳ Ｐゴシック" pitchFamily="34" charset="-128"/>
              </a:rPr>
              <a:t>In</a:t>
            </a:r>
            <a:r>
              <a:rPr lang="en-US" baseline="0" dirty="0" smtClean="0">
                <a:ea typeface="ＭＳ Ｐゴシック" pitchFamily="34" charset="-128"/>
              </a:rPr>
              <a:t> this setting, we won’t know what actions will produce what rewards before we try them.  Therefore, we have to learn based on experience.  This can be characterized as learning from samples.</a:t>
            </a:r>
            <a:endParaRPr lang="en-US" dirty="0" smtClean="0">
              <a:ea typeface="ＭＳ Ｐゴシック" pitchFamily="34" charset="-128"/>
            </a:endParaRPr>
          </a:p>
          <a:p>
            <a:endParaRPr lang="en-US" dirty="0" smtClean="0">
              <a:ea typeface="ＭＳ Ｐゴシック" pitchFamily="34" charset="-128"/>
            </a:endParaRPr>
          </a:p>
        </p:txBody>
      </p:sp>
      <p:sp>
        <p:nvSpPr>
          <p:cNvPr id="18435" name="Slide Number Placeholder 3"/>
          <p:cNvSpPr>
            <a:spLocks noGrp="1"/>
          </p:cNvSpPr>
          <p:nvPr>
            <p:ph type="sldNum" sz="quarter" idx="5"/>
          </p:nvPr>
        </p:nvSpPr>
        <p:spPr>
          <a:noFill/>
        </p:spPr>
        <p:txBody>
          <a:bodyPr/>
          <a:lstStyle/>
          <a:p>
            <a:fld id="{5AA0BDA5-4DBB-452F-A4B9-087719DC60F0}" type="slidenum">
              <a:rPr lang="en-US"/>
              <a:pPr/>
              <a:t>44</a:t>
            </a:fld>
            <a:endParaRPr lang="en-US"/>
          </a:p>
        </p:txBody>
      </p:sp>
    </p:spTree>
    <p:extLst>
      <p:ext uri="{BB962C8B-B14F-4D97-AF65-F5344CB8AC3E}">
        <p14:creationId xmlns:p14="http://schemas.microsoft.com/office/powerpoint/2010/main" val="1559570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How is this done?</a:t>
            </a:r>
          </a:p>
          <a:p>
            <a:r>
              <a:rPr lang="en-US" dirty="0" smtClean="0"/>
              <a:t>In reinforcement learning, we still imagine</a:t>
            </a:r>
            <a:r>
              <a:rPr lang="en-US" baseline="0" dirty="0" smtClean="0"/>
              <a:t> that there’s a MDP.  The goal is still to learn a policy. </a:t>
            </a:r>
          </a:p>
          <a:p>
            <a:r>
              <a:rPr lang="en-US" baseline="0" dirty="0" smtClean="0"/>
              <a:t>The new twist is that we don’t know Tor R.</a:t>
            </a: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45</a:t>
            </a:fld>
            <a:endParaRPr lang="en-US"/>
          </a:p>
        </p:txBody>
      </p:sp>
    </p:spTree>
    <p:extLst>
      <p:ext uri="{BB962C8B-B14F-4D97-AF65-F5344CB8AC3E}">
        <p14:creationId xmlns:p14="http://schemas.microsoft.com/office/powerpoint/2010/main" val="15243808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Offline </a:t>
            </a:r>
            <a:r>
              <a:rPr lang="mr-IN" dirty="0" smtClean="0"/>
              <a:t>–</a:t>
            </a:r>
            <a:r>
              <a:rPr lang="en-US" dirty="0" smtClean="0"/>
              <a:t> in simulation or in your head, you can compute things off and know that it’s bad to jump into the pit.</a:t>
            </a:r>
          </a:p>
          <a:p>
            <a:r>
              <a:rPr lang="en-US" dirty="0" smtClean="0"/>
              <a:t>In online learning, you actually</a:t>
            </a:r>
            <a:r>
              <a:rPr lang="en-US" baseline="0" dirty="0" smtClean="0"/>
              <a:t> need to take the action.</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46</a:t>
            </a:fld>
            <a:endParaRPr lang="en-US"/>
          </a:p>
        </p:txBody>
      </p:sp>
    </p:spTree>
    <p:extLst>
      <p:ext uri="{BB962C8B-B14F-4D97-AF65-F5344CB8AC3E}">
        <p14:creationId xmlns:p14="http://schemas.microsoft.com/office/powerpoint/2010/main" val="4244135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a:t>
            </a:r>
            <a:r>
              <a:rPr lang="en-US" baseline="0" dirty="0" smtClean="0"/>
              <a:t> model based learning, we try to figure out the model by learning the transition functions and the rewards.  How does that work?</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47</a:t>
            </a:fld>
            <a:endParaRPr lang="en-US"/>
          </a:p>
        </p:txBody>
      </p:sp>
    </p:spTree>
    <p:extLst>
      <p:ext uri="{BB962C8B-B14F-4D97-AF65-F5344CB8AC3E}">
        <p14:creationId xmlns:p14="http://schemas.microsoft.com/office/powerpoint/2010/main" val="603687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 are going to learn an approximate model based on our</a:t>
            </a:r>
            <a:r>
              <a:rPr lang="en-US" baseline="0" dirty="0" smtClean="0"/>
              <a:t> experiences. Then we’re going to solve for the values as if the learned model were correct.</a:t>
            </a:r>
          </a:p>
          <a:p>
            <a:endParaRPr lang="en-US" baseline="0" dirty="0" smtClean="0"/>
          </a:p>
          <a:p>
            <a:r>
              <a:rPr lang="en-US" baseline="0" dirty="0" smtClean="0"/>
              <a:t>So how do we do that?</a:t>
            </a:r>
          </a:p>
          <a:p>
            <a:r>
              <a:rPr lang="en-US" baseline="0" dirty="0" smtClean="0"/>
              <a:t>Act for a while.  Accumulate counts.  Create probabilities.  Observe rewards.</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48</a:t>
            </a:fld>
            <a:endParaRPr lang="en-US"/>
          </a:p>
        </p:txBody>
      </p:sp>
    </p:spTree>
    <p:extLst>
      <p:ext uri="{BB962C8B-B14F-4D97-AF65-F5344CB8AC3E}">
        <p14:creationId xmlns:p14="http://schemas.microsoft.com/office/powerpoint/2010/main" val="1150964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Someone</a:t>
            </a:r>
            <a:r>
              <a:rPr lang="en-US" baseline="0" dirty="0" smtClean="0"/>
              <a:t> gives us a policy pi.  We say, alright we’re going to do this.</a:t>
            </a:r>
          </a:p>
          <a:p>
            <a:r>
              <a:rPr lang="en-US" baseline="0" dirty="0" smtClean="0"/>
              <a:t>(Here we’re setting the gamma to be one, just to make the example sample).</a:t>
            </a:r>
          </a:p>
          <a:p>
            <a:r>
              <a:rPr lang="en-US" baseline="0" dirty="0" smtClean="0"/>
              <a:t>Ep 1 and 2 are the same.</a:t>
            </a:r>
          </a:p>
          <a:p>
            <a:r>
              <a:rPr lang="en-US" dirty="0" smtClean="0"/>
              <a:t>Ep 3 and 4 are different.</a:t>
            </a:r>
          </a:p>
          <a:p>
            <a:endParaRPr lang="en-US" dirty="0" smtClean="0"/>
          </a:p>
          <a:p>
            <a:r>
              <a:rPr lang="en-US" dirty="0" smtClean="0"/>
              <a:t>We can then used these observations</a:t>
            </a:r>
            <a:r>
              <a:rPr lang="en-US" baseline="0" dirty="0" smtClean="0"/>
              <a:t> to compute a model.  </a:t>
            </a:r>
          </a:p>
          <a:p>
            <a:r>
              <a:rPr lang="en-US" baseline="0" dirty="0" smtClean="0"/>
              <a:t>The transition from B having selected East results in C 100% of the time.</a:t>
            </a:r>
          </a:p>
          <a:p>
            <a:r>
              <a:rPr lang="en-US" baseline="0" dirty="0" smtClean="0"/>
              <a:t>The </a:t>
            </a:r>
            <a:r>
              <a:rPr lang="en-US" baseline="0" dirty="0" err="1" smtClean="0"/>
              <a:t>transiition</a:t>
            </a:r>
            <a:r>
              <a:rPr lang="en-US" baseline="0" dirty="0" smtClean="0"/>
              <a:t> from C having picked the action East results in D 75% of the time and A 25% of the time.</a:t>
            </a:r>
          </a:p>
          <a:p>
            <a:endParaRPr lang="en-US" baseline="0" dirty="0" smtClean="0"/>
          </a:p>
          <a:p>
            <a:r>
              <a:rPr lang="en-US" baseline="0" dirty="0" smtClean="0"/>
              <a:t>Now we have a transition function (probabilities) and the reward function.  We now have an MDP.  It’s the wrong MDP, but we can solve it.</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49</a:t>
            </a:fld>
            <a:endParaRPr lang="en-US"/>
          </a:p>
        </p:txBody>
      </p:sp>
    </p:spTree>
    <p:extLst>
      <p:ext uri="{BB962C8B-B14F-4D97-AF65-F5344CB8AC3E}">
        <p14:creationId xmlns:p14="http://schemas.microsoft.com/office/powerpoint/2010/main" val="4036080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In the model free version we don’t weight</a:t>
            </a:r>
            <a:r>
              <a:rPr lang="en-US" baseline="0" dirty="0" smtClean="0"/>
              <a:t> by the probability.  </a:t>
            </a:r>
          </a:p>
          <a:p>
            <a:r>
              <a:rPr lang="en-US" baseline="0" dirty="0" smtClean="0"/>
              <a:t>But in this case they’re equivalent, since they will appear with the right frequency.</a:t>
            </a:r>
          </a:p>
          <a:p>
            <a:r>
              <a:rPr lang="en-US" dirty="0" smtClean="0"/>
              <a:t>It’s really just a matter of how and when you group things.</a:t>
            </a:r>
          </a:p>
          <a:p>
            <a:r>
              <a:rPr lang="en-US" dirty="0" smtClean="0"/>
              <a:t>In</a:t>
            </a:r>
            <a:r>
              <a:rPr lang="en-US" baseline="0" dirty="0" smtClean="0"/>
              <a:t> the reinforcement learning there is going </a:t>
            </a:r>
            <a:r>
              <a:rPr lang="en-US" baseline="0" dirty="0" err="1" smtClean="0"/>
              <a:t>ot</a:t>
            </a:r>
            <a:r>
              <a:rPr lang="en-US" baseline="0" dirty="0" smtClean="0"/>
              <a:t> be a difference because we will take the structure into account. Things are going to depend on the other states around them.</a:t>
            </a:r>
          </a:p>
          <a:p>
            <a:r>
              <a:rPr lang="en-US" baseline="0" dirty="0" smtClean="0"/>
              <a:t>But this gives a good high-level overview of what we mean by model-based v. model free.</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50</a:t>
            </a:fld>
            <a:endParaRPr lang="en-US"/>
          </a:p>
        </p:txBody>
      </p:sp>
    </p:spTree>
    <p:extLst>
      <p:ext uri="{BB962C8B-B14F-4D97-AF65-F5344CB8AC3E}">
        <p14:creationId xmlns:p14="http://schemas.microsoft.com/office/powerpoint/2010/main" val="1611566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now we're going to talk about model free</a:t>
            </a:r>
          </a:p>
          <a:p>
            <a:r>
              <a:rPr lang="en-US" sz="1200" b="0" i="0" u="none" strike="noStrike" kern="1200" dirty="0" smtClean="0">
                <a:solidFill>
                  <a:schemeClr val="tx1"/>
                </a:solidFill>
                <a:effectLst/>
                <a:latin typeface="Arial" pitchFamily="34" charset="0"/>
                <a:ea typeface="+mn-ea"/>
                <a:cs typeface="+mn-cs"/>
              </a:rPr>
              <a:t>learning and model free learning we</a:t>
            </a:r>
          </a:p>
          <a:p>
            <a:r>
              <a:rPr lang="en-US" sz="1200" b="0" i="0" u="none" strike="noStrike" kern="1200" dirty="0" smtClean="0">
                <a:solidFill>
                  <a:schemeClr val="tx1"/>
                </a:solidFill>
                <a:effectLst/>
                <a:latin typeface="Arial" pitchFamily="34" charset="0"/>
                <a:ea typeface="+mn-ea"/>
                <a:cs typeface="+mn-cs"/>
              </a:rPr>
              <a:t>don't construct a model of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 </a:t>
            </a:r>
          </a:p>
          <a:p>
            <a:r>
              <a:rPr lang="en-US" sz="1200" b="0" i="0" u="none" strike="noStrike" kern="1200" dirty="0" smtClean="0">
                <a:solidFill>
                  <a:schemeClr val="tx1"/>
                </a:solidFill>
                <a:effectLst/>
                <a:latin typeface="Arial" pitchFamily="34" charset="0"/>
                <a:ea typeface="+mn-ea"/>
                <a:cs typeface="+mn-cs"/>
              </a:rPr>
              <a:t>Instead,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take actions and every time we take an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action we compare what we thought was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going to happen to what actually did happen</a:t>
            </a:r>
            <a:r>
              <a:rPr lang="en-US" sz="1200" b="0" i="0" u="none" strike="noStrike" kern="1200" baseline="0" dirty="0" smtClean="0">
                <a:solidFill>
                  <a:schemeClr val="tx1"/>
                </a:solidFill>
                <a:effectLst/>
                <a:latin typeface="Arial" pitchFamily="34" charset="0"/>
                <a:ea typeface="+mn-ea"/>
                <a:cs typeface="+mn-cs"/>
              </a:rPr>
              <a:t>.</a:t>
            </a:r>
          </a:p>
          <a:p>
            <a:r>
              <a:rPr lang="en-US" sz="1200" b="0" i="0" u="none" strike="noStrike" kern="1200" dirty="0" smtClean="0">
                <a:solidFill>
                  <a:schemeClr val="tx1"/>
                </a:solidFill>
                <a:effectLst/>
                <a:latin typeface="Arial" pitchFamily="34" charset="0"/>
                <a:ea typeface="+mn-ea"/>
                <a:cs typeface="+mn-cs"/>
              </a:rPr>
              <a:t>Whenever something is better or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worse than what we expected we adjust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our values up and down.</a:t>
            </a:r>
          </a:p>
          <a:p>
            <a:r>
              <a:rPr lang="en-US" sz="1200" b="0" i="0" u="none" strike="noStrike" kern="1200" dirty="0" smtClean="0">
                <a:solidFill>
                  <a:schemeClr val="tx1"/>
                </a:solidFill>
                <a:effectLst/>
                <a:latin typeface="Arial" pitchFamily="34" charset="0"/>
                <a:ea typeface="+mn-ea"/>
                <a:cs typeface="+mn-cs"/>
              </a:rPr>
              <a:t>So what we track</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in a model free approach is the values</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of interest themselves not 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transition functions or the rewards.</a:t>
            </a:r>
            <a:endParaRPr lang="en-US" sz="1200" b="0" i="0" u="none" strike="noStrike"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51</a:t>
            </a:fld>
            <a:endParaRPr lang="en-US"/>
          </a:p>
        </p:txBody>
      </p:sp>
    </p:spTree>
    <p:extLst>
      <p:ext uri="{BB962C8B-B14F-4D97-AF65-F5344CB8AC3E}">
        <p14:creationId xmlns:p14="http://schemas.microsoft.com/office/powerpoint/2010/main" val="687384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In passive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baseline="0" dirty="0" err="1" smtClean="0">
                <a:solidFill>
                  <a:schemeClr val="tx1"/>
                </a:solidFill>
                <a:effectLst/>
                <a:latin typeface="Arial" pitchFamily="34" charset="0"/>
                <a:ea typeface="+mn-ea"/>
                <a:cs typeface="+mn-cs"/>
              </a:rPr>
              <a:t>reinfocement</a:t>
            </a:r>
            <a:r>
              <a:rPr lang="en-US" sz="1200" b="0" i="0" u="none" strike="noStrike" kern="1200" baseline="0" dirty="0" smtClean="0">
                <a:solidFill>
                  <a:schemeClr val="tx1"/>
                </a:solidFill>
                <a:effectLst/>
                <a:latin typeface="Arial" pitchFamily="34" charset="0"/>
                <a:ea typeface="+mn-ea"/>
                <a:cs typeface="+mn-cs"/>
              </a:rPr>
              <a:t> learning, someone else chooses the policy.  And we observe what happens.</a:t>
            </a:r>
            <a:endParaRPr lang="en-US" sz="1200" b="0" i="0" u="none" strike="noStrike" kern="1200" dirty="0" smtClean="0">
              <a:solidFill>
                <a:schemeClr val="tx1"/>
              </a:solidFill>
              <a:effectLst/>
              <a:latin typeface="Arial" pitchFamily="34" charset="0"/>
              <a:ea typeface="+mn-ea"/>
              <a:cs typeface="+mn-cs"/>
            </a:endParaRPr>
          </a:p>
          <a:p>
            <a:endParaRPr lang="en-US" sz="1200" b="0" i="0" u="none" strike="noStrike" kern="1200" dirty="0" smtClean="0">
              <a:solidFill>
                <a:schemeClr val="tx1"/>
              </a:solidFill>
              <a:effectLst/>
              <a:latin typeface="Arial" pitchFamily="34" charset="0"/>
              <a:ea typeface="+mn-ea"/>
              <a:cs typeface="+mn-cs"/>
            </a:endParaRPr>
          </a:p>
          <a:p>
            <a:r>
              <a:rPr lang="en-US" sz="1200" b="0" i="0" u="none" strike="noStrike" kern="1200" dirty="0" smtClean="0">
                <a:solidFill>
                  <a:schemeClr val="tx1"/>
                </a:solidFill>
                <a:effectLst/>
                <a:latin typeface="Arial" pitchFamily="34" charset="0"/>
                <a:ea typeface="+mn-ea"/>
                <a:cs typeface="+mn-cs"/>
              </a:rPr>
              <a:t>The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passive case is this simplified task.</a:t>
            </a:r>
            <a:r>
              <a:rPr lang="en-US" sz="1200" b="0" i="0" u="none" strike="noStrike" kern="1200" baseline="0" dirty="0" smtClean="0">
                <a:solidFill>
                  <a:schemeClr val="tx1"/>
                </a:solidFill>
                <a:effectLst/>
                <a:latin typeface="Arial" pitchFamily="34" charset="0"/>
                <a:ea typeface="+mn-ea"/>
                <a:cs typeface="+mn-cs"/>
              </a:rPr>
              <a:t> W</a:t>
            </a:r>
            <a:r>
              <a:rPr lang="en-US" sz="1200" b="0" i="0" u="none" strike="noStrike" kern="1200" dirty="0" smtClean="0">
                <a:solidFill>
                  <a:schemeClr val="tx1"/>
                </a:solidFill>
                <a:effectLst/>
                <a:latin typeface="Arial" pitchFamily="34" charset="0"/>
                <a:ea typeface="+mn-ea"/>
                <a:cs typeface="+mn-cs"/>
              </a:rPr>
              <a:t>e're not going to try to figure out how</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to act optimally.</a:t>
            </a:r>
          </a:p>
          <a:p>
            <a:r>
              <a:rPr lang="en-US" sz="1200" b="0" i="0" u="none" strike="noStrike" kern="1200" dirty="0" smtClean="0">
                <a:solidFill>
                  <a:schemeClr val="tx1"/>
                </a:solidFill>
                <a:effectLst/>
                <a:latin typeface="Arial" pitchFamily="34" charset="0"/>
                <a:ea typeface="+mn-ea"/>
                <a:cs typeface="+mn-cs"/>
              </a:rPr>
              <a:t>We're going</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try to</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figure out essentially what</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policy evaluation did.</a:t>
            </a:r>
          </a:p>
          <a:p>
            <a:r>
              <a:rPr lang="en-US" sz="1200" b="0" i="0" u="none" strike="noStrike" kern="1200" dirty="0" smtClean="0">
                <a:solidFill>
                  <a:schemeClr val="tx1"/>
                </a:solidFill>
                <a:effectLst/>
                <a:latin typeface="Arial" pitchFamily="34" charset="0"/>
                <a:ea typeface="+mn-ea"/>
                <a:cs typeface="+mn-cs"/>
              </a:rPr>
              <a:t>The input is a</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fixed policy.</a:t>
            </a:r>
            <a:r>
              <a:rPr lang="en-US" sz="1200" b="0" i="0" u="none" strike="noStrike" kern="1200" baseline="0" dirty="0" smtClean="0">
                <a:solidFill>
                  <a:schemeClr val="tx1"/>
                </a:solidFill>
                <a:effectLst/>
                <a:latin typeface="Arial" pitchFamily="34" charset="0"/>
                <a:ea typeface="+mn-ea"/>
                <a:cs typeface="+mn-cs"/>
              </a:rPr>
              <a:t> We want to </a:t>
            </a:r>
            <a:r>
              <a:rPr lang="en-US" sz="1200" b="0" i="0" u="none" strike="noStrike" kern="1200" dirty="0" smtClean="0">
                <a:solidFill>
                  <a:schemeClr val="tx1"/>
                </a:solidFill>
                <a:effectLst/>
                <a:latin typeface="Arial" pitchFamily="34" charset="0"/>
                <a:ea typeface="+mn-ea"/>
                <a:cs typeface="+mn-cs"/>
              </a:rPr>
              <a:t>evaluate it.</a:t>
            </a:r>
          </a:p>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52</a:t>
            </a:fld>
            <a:endParaRPr lang="en-US"/>
          </a:p>
        </p:txBody>
      </p:sp>
    </p:spTree>
    <p:extLst>
      <p:ext uri="{BB962C8B-B14F-4D97-AF65-F5344CB8AC3E}">
        <p14:creationId xmlns:p14="http://schemas.microsoft.com/office/powerpoint/2010/main" val="96821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Figure out for a policy, what the values are.</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6</a:t>
            </a:fld>
            <a:endParaRPr lang="en-US"/>
          </a:p>
        </p:txBody>
      </p:sp>
    </p:spTree>
    <p:extLst>
      <p:ext uri="{BB962C8B-B14F-4D97-AF65-F5344CB8AC3E}">
        <p14:creationId xmlns:p14="http://schemas.microsoft.com/office/powerpoint/2010/main" val="1387917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We’re given</a:t>
            </a:r>
            <a:r>
              <a:rPr lang="en-US" baseline="0" dirty="0" smtClean="0"/>
              <a:t> an input policy</a:t>
            </a:r>
          </a:p>
          <a:p>
            <a:r>
              <a:rPr lang="en-US" baseline="0" dirty="0" smtClean="0"/>
              <a:t>We just want to evaluate it.</a:t>
            </a:r>
          </a:p>
          <a:p>
            <a:endParaRPr lang="en-US" baseline="0" dirty="0" smtClean="0"/>
          </a:p>
          <a:p>
            <a:r>
              <a:rPr lang="en-US" dirty="0" smtClean="0"/>
              <a:t>What </a:t>
            </a:r>
            <a:r>
              <a:rPr lang="en-US" b="1" dirty="0" smtClean="0"/>
              <a:t>utility</a:t>
            </a:r>
            <a:r>
              <a:rPr lang="en-US" dirty="0" smtClean="0"/>
              <a:t> did I receive from B?   Not</a:t>
            </a:r>
            <a:r>
              <a:rPr lang="en-US" baseline="0" dirty="0" smtClean="0"/>
              <a:t> -1.  That was the intentions reward.  I want to compute the utility, which is from B until the end.  So +8.</a:t>
            </a:r>
          </a:p>
          <a:p>
            <a:endParaRPr lang="en-US" baseline="0" dirty="0" smtClean="0"/>
          </a:p>
          <a:p>
            <a:r>
              <a:rPr lang="en-US" baseline="0" dirty="0" smtClean="0"/>
              <a:t>Write down what happened.</a:t>
            </a:r>
          </a:p>
          <a:p>
            <a:endParaRPr lang="en-US" baseline="0" dirty="0" smtClean="0"/>
          </a:p>
          <a:p>
            <a:r>
              <a:rPr lang="en-US" baseline="0" dirty="0" smtClean="0"/>
              <a:t>Why 4 for C?  9 + 9 + 9 - 11 = 16/4 = 4</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55</a:t>
            </a:fld>
            <a:endParaRPr lang="en-US"/>
          </a:p>
        </p:txBody>
      </p:sp>
    </p:spTree>
    <p:extLst>
      <p:ext uri="{BB962C8B-B14F-4D97-AF65-F5344CB8AC3E}">
        <p14:creationId xmlns:p14="http://schemas.microsoft.com/office/powerpoint/2010/main" val="12709475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57</a:t>
            </a:fld>
            <a:endParaRPr lang="en-US"/>
          </a:p>
        </p:txBody>
      </p:sp>
    </p:spTree>
    <p:extLst>
      <p:ext uri="{BB962C8B-B14F-4D97-AF65-F5344CB8AC3E}">
        <p14:creationId xmlns:p14="http://schemas.microsoft.com/office/powerpoint/2010/main" val="455221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smtClean="0"/>
              <a:t>Can we do sample based policy evaluation?</a:t>
            </a:r>
          </a:p>
          <a:p>
            <a:endParaRPr lang="en-US" dirty="0" smtClean="0"/>
          </a:p>
          <a:p>
            <a:r>
              <a:rPr lang="en-US" dirty="0" smtClean="0"/>
              <a:t>What’s wrong with this?  We</a:t>
            </a:r>
            <a:r>
              <a:rPr lang="en-US" baseline="0" dirty="0" smtClean="0"/>
              <a:t> don’t get to do lots of actions from state s.  We don’t get to rewind and re-do it to get multiple observations.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58</a:t>
            </a:fld>
            <a:endParaRPr lang="en-US"/>
          </a:p>
        </p:txBody>
      </p:sp>
    </p:spTree>
    <p:extLst>
      <p:ext uri="{BB962C8B-B14F-4D97-AF65-F5344CB8AC3E}">
        <p14:creationId xmlns:p14="http://schemas.microsoft.com/office/powerpoint/2010/main" val="1594759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Arial" pitchFamily="34" charset="0"/>
                <a:ea typeface="+mn-ea"/>
                <a:cs typeface="+mn-cs"/>
              </a:rPr>
              <a:t>The reason</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this is called temporal difference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learning is because we compare our</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current estimate of a value with what we</a:t>
            </a:r>
            <a:r>
              <a:rPr lang="en-US" sz="1200" b="0" i="0" u="none" strike="noStrike" kern="1200" baseline="0" dirty="0" smtClean="0">
                <a:solidFill>
                  <a:schemeClr val="tx1"/>
                </a:solidFill>
                <a:effectLst/>
                <a:latin typeface="Arial" pitchFamily="34" charset="0"/>
                <a:ea typeface="+mn-ea"/>
                <a:cs typeface="+mn-cs"/>
              </a:rPr>
              <a:t> </a:t>
            </a:r>
            <a:r>
              <a:rPr lang="en-US" sz="1200" b="0" i="0" u="none" strike="noStrike" kern="1200" dirty="0" smtClean="0">
                <a:solidFill>
                  <a:schemeClr val="tx1"/>
                </a:solidFill>
                <a:effectLst/>
                <a:latin typeface="Arial" pitchFamily="34" charset="0"/>
                <a:ea typeface="+mn-ea"/>
                <a:cs typeface="+mn-cs"/>
              </a:rPr>
              <a:t>actually see</a:t>
            </a:r>
          </a:p>
          <a:p>
            <a:endParaRPr lang="en-US" dirty="0" smtClean="0"/>
          </a:p>
          <a:p>
            <a:endParaRPr lang="en-US" dirty="0" smtClean="0"/>
          </a:p>
          <a:p>
            <a:r>
              <a:rPr lang="en-US" dirty="0" err="1" smtClean="0"/>
              <a:t>Interprolation</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E134953A-E847-4B81-A1EE-12E7BBF0FEFD}" type="slidenum">
              <a:rPr lang="en-US" smtClean="0"/>
              <a:pPr>
                <a:defRPr/>
              </a:pPr>
              <a:t>60</a:t>
            </a:fld>
            <a:endParaRPr lang="en-US"/>
          </a:p>
        </p:txBody>
      </p:sp>
    </p:spTree>
    <p:extLst>
      <p:ext uri="{BB962C8B-B14F-4D97-AF65-F5344CB8AC3E}">
        <p14:creationId xmlns:p14="http://schemas.microsoft.com/office/powerpoint/2010/main" val="40524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So far we’ve only been talking about </a:t>
            </a:r>
            <a:r>
              <a:rPr lang="en-US" baseline="0" dirty="0" smtClean="0"/>
              <a:t>executing under optimal actions.  That gave us optimal values and therefore optimal behaviors.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Here we’re going to talk about </a:t>
            </a:r>
            <a:r>
              <a:rPr lang="en-US" dirty="0" smtClean="0"/>
              <a:t>what to</a:t>
            </a:r>
            <a:r>
              <a:rPr lang="en-US" baseline="0" dirty="0" smtClean="0"/>
              <a:t> do under a fixed policy, pi.</a:t>
            </a:r>
          </a:p>
          <a:p>
            <a:endParaRPr lang="en-US" baseline="0" dirty="0" smtClean="0"/>
          </a:p>
          <a:p>
            <a:r>
              <a:rPr lang="en-US" baseline="0" dirty="0" smtClean="0"/>
              <a:t>If I have a fixed policy, then I don’t have a lot choices.  I don’t have to max over the set of possible actions anymore.   Essentially the tree is pruned.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7</a:t>
            </a:fld>
            <a:endParaRPr lang="en-US"/>
          </a:p>
        </p:txBody>
      </p:sp>
    </p:spTree>
    <p:extLst>
      <p:ext uri="{BB962C8B-B14F-4D97-AF65-F5344CB8AC3E}">
        <p14:creationId xmlns:p14="http://schemas.microsoft.com/office/powerpoint/2010/main" val="293643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Under optimal policies one thing we needed to do was to calculate</a:t>
            </a:r>
            <a:r>
              <a:rPr lang="en-US" baseline="0" dirty="0" smtClean="0"/>
              <a:t> the utility of a state.</a:t>
            </a:r>
          </a:p>
          <a:p>
            <a:endParaRPr lang="en-US" baseline="0" dirty="0" smtClean="0"/>
          </a:p>
          <a:p>
            <a:r>
              <a:rPr lang="en-US" baseline="0" dirty="0" smtClean="0"/>
              <a:t>We’ll need to do that again.  Now it’s actually easier.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need to write an equation.  We used to write a maximum.  We don’t need to do that anymore.  But we still need to consider all possible outcomes. </a:t>
            </a:r>
            <a:endParaRPr lang="en-US" dirty="0" smtClean="0"/>
          </a:p>
          <a:p>
            <a:r>
              <a:rPr lang="en-US" baseline="0" dirty="0" smtClean="0"/>
              <a:t>The function pi takes in a state and returns an action.  It could be implemented in code as a hash table.    Same kind of bellman equation, but the max over a is gone.  Recursive relation that is a one step look ahead.</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8</a:t>
            </a:fld>
            <a:endParaRPr lang="en-US"/>
          </a:p>
        </p:txBody>
      </p:sp>
    </p:spTree>
    <p:extLst>
      <p:ext uri="{BB962C8B-B14F-4D97-AF65-F5344CB8AC3E}">
        <p14:creationId xmlns:p14="http://schemas.microsoft.com/office/powerpoint/2010/main" val="141182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an example of policy evaluation. How about this one?  It’s bad.  The agent can simulate it in its head and decide that it is bad.</a:t>
            </a:r>
          </a:p>
          <a:p>
            <a:endParaRPr lang="en-US" dirty="0" smtClean="0"/>
          </a:p>
          <a:p>
            <a:r>
              <a:rPr lang="en-US" dirty="0" smtClean="0"/>
              <a:t>This one</a:t>
            </a:r>
            <a:r>
              <a:rPr lang="en-US" baseline="0" dirty="0" smtClean="0"/>
              <a:t> looks better.  The robot can think about it and decide that it’s better than the previous one. </a:t>
            </a:r>
          </a:p>
          <a:p>
            <a:endParaRPr lang="en-US" baseline="0" dirty="0" smtClean="0"/>
          </a:p>
          <a:p>
            <a:r>
              <a:rPr lang="en-US" baseline="0" dirty="0" smtClean="0"/>
              <a:t>If it’s got a choice then it will pick this policy.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a:t>
            </a:fld>
            <a:endParaRPr lang="en-US"/>
          </a:p>
        </p:txBody>
      </p:sp>
    </p:spTree>
    <p:extLst>
      <p:ext uri="{BB962C8B-B14F-4D97-AF65-F5344CB8AC3E}">
        <p14:creationId xmlns:p14="http://schemas.microsoft.com/office/powerpoint/2010/main" val="293051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21488" cy="3838575"/>
          </a:xfrm>
        </p:spPr>
      </p:sp>
      <p:sp>
        <p:nvSpPr>
          <p:cNvPr id="3" name="Notes Placeholder 2"/>
          <p:cNvSpPr>
            <a:spLocks noGrp="1"/>
          </p:cNvSpPr>
          <p:nvPr>
            <p:ph type="body" idx="1"/>
          </p:nvPr>
        </p:nvSpPr>
        <p:spPr/>
        <p:txBody>
          <a:bodyPr/>
          <a:lstStyle/>
          <a:p>
            <a:r>
              <a:rPr lang="en-US" dirty="0" smtClean="0"/>
              <a:t>Here’s how the values work</a:t>
            </a:r>
            <a:r>
              <a:rPr lang="en-US" baseline="0" dirty="0" smtClean="0"/>
              <a:t> out. </a:t>
            </a:r>
          </a:p>
          <a:p>
            <a:endParaRPr lang="en-US" baseline="0" dirty="0" smtClean="0"/>
          </a:p>
          <a:p>
            <a:r>
              <a:rPr lang="en-US" baseline="0" dirty="0" smtClean="0"/>
              <a:t>The always go right one doesn’t work out so well in less you’re on the exit square.  But importantly, it has values.  So we can evaluate how good it is.</a:t>
            </a:r>
          </a:p>
          <a:p>
            <a:endParaRPr lang="en-US" baseline="0" dirty="0" smtClean="0"/>
          </a:p>
          <a:p>
            <a:r>
              <a:rPr lang="en-US" baseline="0" dirty="0" smtClean="0"/>
              <a:t>The second has better values.</a:t>
            </a:r>
          </a:p>
          <a:p>
            <a:endParaRPr lang="en-US" baseline="0" dirty="0" smtClean="0"/>
          </a:p>
          <a:p>
            <a:r>
              <a:rPr lang="en-US" dirty="0" smtClean="0"/>
              <a:t>The reason we want to evaluate policies, is</a:t>
            </a:r>
            <a:r>
              <a:rPr lang="en-US" baseline="0" dirty="0" smtClean="0"/>
              <a:t> that we will look at algorithms that start with one policy, evaluate it, and then look at ways of improving it.</a:t>
            </a:r>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10</a:t>
            </a:fld>
            <a:endParaRPr lang="en-US"/>
          </a:p>
        </p:txBody>
      </p:sp>
    </p:spTree>
    <p:extLst>
      <p:ext uri="{BB962C8B-B14F-4D97-AF65-F5344CB8AC3E}">
        <p14:creationId xmlns:p14="http://schemas.microsoft.com/office/powerpoint/2010/main" val="123673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smtClean="0"/>
              <a:t>Click to edit Master title style</a:t>
            </a:r>
            <a:endParaRPr lang="en-US"/>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smtClean="0"/>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79BFB3C-35FA-41D9-9291-A2F98ED5BB9C}"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1DFAE6-F228-4E2F-A0AC-226F064B1BF7}"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4E88A1-2DCF-4BB2-94BA-C293321F0113}" type="slidenum">
              <a:rPr lang="en-US" smtClean="0"/>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8BCBDB-77C9-44E1-B8B8-0FED19A87ABE}"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940E2D8-2A86-4844-83F1-0F33DD9CDB74}"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0B78B60-0F5B-4FD9-A706-2B636321CE3D}"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19A90FF-2AD2-44F2-AE19-EAFC48E5B764}"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7DCD500-0052-49A9-87B8-ECFA543AB6B6}"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3A752C2-0A90-443A-A81B-9E5D1442F90C}"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A46F06B-1413-4079-B097-2DE271D9A3EA}"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smtClean="0"/>
              <a:t>Click to edit Master title style</a:t>
            </a:r>
            <a:endParaRPr lang="en-US" dirty="0" smtClean="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6345D6EE-11CE-4895-A65B-A0F0C6A7FE73}" type="slidenum">
              <a:rPr lang="en-US" smtClean="0"/>
              <a:pPr>
                <a:defRPr/>
              </a:pPr>
              <a:t>‹#›</a:t>
            </a:fld>
            <a:endParaRPr lang="en-US" dirty="0"/>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6.xml"/><Relationship Id="rId2"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8.xml"/><Relationship Id="rId2"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3.xml"/><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0.png"/><Relationship Id="rId1" Type="http://schemas.openxmlformats.org/officeDocument/2006/relationships/tags" Target="../tags/tag10.xml"/><Relationship Id="rId2" Type="http://schemas.openxmlformats.org/officeDocument/2006/relationships/tags" Target="../tags/tag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4.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24.png"/><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tags" Target="../tags/tag14.xml"/><Relationship Id="rId2" Type="http://schemas.openxmlformats.org/officeDocument/2006/relationships/tags" Target="../tags/tag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tags" Target="../tags/tag2.x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tags" Target="../tags/tag16.xml"/><Relationship Id="rId2" Type="http://schemas.openxmlformats.org/officeDocument/2006/relationships/tags" Target="../tags/tag1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tags" Target="../tags/tag18.xml"/><Relationship Id="rId2" Type="http://schemas.openxmlformats.org/officeDocument/2006/relationships/tags" Target="../tags/tag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tags" Target="../tags/tag22.xml"/><Relationship Id="rId4" Type="http://schemas.openxmlformats.org/officeDocument/2006/relationships/tags" Target="../tags/tag23.xml"/><Relationship Id="rId5" Type="http://schemas.openxmlformats.org/officeDocument/2006/relationships/slideLayout" Target="../slideLayouts/slideLayout2.xml"/><Relationship Id="rId6" Type="http://schemas.openxmlformats.org/officeDocument/2006/relationships/notesSlide" Target="../notesSlides/notesSlide47.xml"/><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tags" Target="../tags/tag20.xml"/><Relationship Id="rId2" Type="http://schemas.openxmlformats.org/officeDocument/2006/relationships/tags" Target="../tags/tag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1.xm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tags" Target="../tags/tag24.xml"/><Relationship Id="rId2" Type="http://schemas.openxmlformats.org/officeDocument/2006/relationships/tags" Target="../tags/tag25.xml"/></Relationships>
</file>

<file path=ppt/slides/_rels/slide5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15.png"/><Relationship Id="rId15" Type="http://schemas.openxmlformats.org/officeDocument/2006/relationships/image" Target="../media/image65.png"/><Relationship Id="rId1" Type="http://schemas.openxmlformats.org/officeDocument/2006/relationships/tags" Target="../tags/tag26.xml"/><Relationship Id="rId2" Type="http://schemas.openxmlformats.org/officeDocument/2006/relationships/tags" Target="../tags/tag27.xml"/><Relationship Id="rId3" Type="http://schemas.openxmlformats.org/officeDocument/2006/relationships/tags" Target="../tags/tag28.xml"/><Relationship Id="rId4" Type="http://schemas.openxmlformats.org/officeDocument/2006/relationships/tags" Target="../tags/tag29.xml"/><Relationship Id="rId5" Type="http://schemas.openxmlformats.org/officeDocument/2006/relationships/tags" Target="../tags/tag30.xml"/><Relationship Id="rId6" Type="http://schemas.openxmlformats.org/officeDocument/2006/relationships/tags" Target="../tags/tag31.xml"/><Relationship Id="rId7" Type="http://schemas.openxmlformats.org/officeDocument/2006/relationships/slideLayout" Target="../slideLayouts/slideLayout2.xml"/><Relationship Id="rId8" Type="http://schemas.openxmlformats.org/officeDocument/2006/relationships/notesSlide" Target="../notesSlides/notesSlide52.xml"/><Relationship Id="rId9" Type="http://schemas.openxmlformats.org/officeDocument/2006/relationships/image" Target="../media/image60.png"/><Relationship Id="rId10"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tags" Target="../tags/tag34.xml"/><Relationship Id="rId4" Type="http://schemas.openxmlformats.org/officeDocument/2006/relationships/slideLayout" Target="../slideLayouts/slideLayout2.xml"/><Relationship Id="rId5" Type="http://schemas.openxmlformats.org/officeDocument/2006/relationships/notesSlide" Target="../notesSlides/notesSlide53.xml"/><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1" Type="http://schemas.openxmlformats.org/officeDocument/2006/relationships/tags" Target="../tags/tag32.xml"/><Relationship Id="rId2" Type="http://schemas.openxmlformats.org/officeDocument/2006/relationships/tags" Target="../tags/tag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tags" Target="../tags/tag36.xml"/><Relationship Id="rId2" Type="http://schemas.openxmlformats.org/officeDocument/2006/relationships/tags" Target="../tags/tag3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5" Type="http://schemas.openxmlformats.org/officeDocument/2006/relationships/image" Target="../media/image78.png"/><Relationship Id="rId1" Type="http://schemas.openxmlformats.org/officeDocument/2006/relationships/tags" Target="../tags/tag38.xml"/><Relationship Id="rId2" Type="http://schemas.openxmlformats.org/officeDocument/2006/relationships/tags" Target="../tags/tag39.xml"/></Relationships>
</file>

<file path=ppt/slides/_rels/slide67.xml.rels><?xml version="1.0" encoding="UTF-8" standalone="yes"?>
<Relationships xmlns="http://schemas.openxmlformats.org/package/2006/relationships"><Relationship Id="rId11" Type="http://schemas.openxmlformats.org/officeDocument/2006/relationships/oleObject" Target="../embeddings/oleObject1.bin"/><Relationship Id="rId12" Type="http://schemas.openxmlformats.org/officeDocument/2006/relationships/image" Target="../media/image79.png"/><Relationship Id="rId1" Type="http://schemas.openxmlformats.org/officeDocument/2006/relationships/vmlDrawing" Target="../drawings/vmlDrawing1.vml"/><Relationship Id="rId2" Type="http://schemas.openxmlformats.org/officeDocument/2006/relationships/tags" Target="../tags/tag40.xml"/><Relationship Id="rId3" Type="http://schemas.openxmlformats.org/officeDocument/2006/relationships/tags" Target="../tags/tag41.xml"/><Relationship Id="rId4" Type="http://schemas.openxmlformats.org/officeDocument/2006/relationships/tags" Target="../tags/tag42.xml"/><Relationship Id="rId5" Type="http://schemas.openxmlformats.org/officeDocument/2006/relationships/tags" Target="../tags/tag43.xml"/><Relationship Id="rId6" Type="http://schemas.openxmlformats.org/officeDocument/2006/relationships/slideLayout" Target="../slideLayouts/slideLayout2.xml"/><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3.png"/><Relationship Id="rId1" Type="http://schemas.microsoft.com/office/2007/relationships/media" Target="../media/media1.mp4"/><Relationship Id="rId2" Type="http://schemas.openxmlformats.org/officeDocument/2006/relationships/video" Target="../media/media1.mp4"/></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dt" sz="quarter" idx="10"/>
          </p:nvPr>
        </p:nvSpPr>
        <p:spPr>
          <a:xfrm>
            <a:off x="457200" y="6245225"/>
            <a:ext cx="2362200" cy="476251"/>
          </a:xfrm>
        </p:spPr>
        <p:txBody>
          <a:bodyPr/>
          <a:lstStyle/>
          <a:p>
            <a:pPr>
              <a:defRPr/>
            </a:pPr>
            <a:r>
              <a:rPr lang="en-US"/>
              <a:t>CIS 421/521 - Intro to AI</a:t>
            </a:r>
            <a:endParaRPr lang="en-US" dirty="0"/>
          </a:p>
        </p:txBody>
      </p:sp>
      <p:sp>
        <p:nvSpPr>
          <p:cNvPr id="14339" name="Rectangle 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00099"/>
              </a:buClr>
              <a:buSzPct val="100000"/>
              <a:buFont typeface="Symbol" pitchFamily="18" charset="2"/>
              <a:buChar char="·"/>
              <a:defRPr sz="2400" b="1">
                <a:solidFill>
                  <a:schemeClr val="tx1"/>
                </a:solidFill>
                <a:latin typeface="Arial" charset="0"/>
                <a:ea typeface="MS PGothic" pitchFamily="34" charset="-128"/>
              </a:defRPr>
            </a:lvl1pPr>
            <a:lvl2pPr marL="742950" indent="-285750">
              <a:spcBef>
                <a:spcPct val="20000"/>
              </a:spcBef>
              <a:buClr>
                <a:srgbClr val="000099"/>
              </a:buClr>
              <a:buSzPct val="100000"/>
              <a:buChar char="•"/>
              <a:defRPr sz="2000">
                <a:solidFill>
                  <a:schemeClr val="tx1"/>
                </a:solidFill>
                <a:latin typeface="Arial" charset="0"/>
                <a:ea typeface="MS PGothic" pitchFamily="34" charset="-128"/>
              </a:defRPr>
            </a:lvl2pPr>
            <a:lvl3pPr marL="1143000" indent="-228600">
              <a:spcBef>
                <a:spcPct val="20000"/>
              </a:spcBef>
              <a:buClr>
                <a:srgbClr val="000099"/>
              </a:buClr>
              <a:buSzPct val="100000"/>
              <a:buChar char="—"/>
              <a:defRPr>
                <a:solidFill>
                  <a:schemeClr val="tx1"/>
                </a:solidFill>
                <a:latin typeface="Arial" charset="0"/>
                <a:ea typeface="MS PGothic" pitchFamily="34" charset="-128"/>
              </a:defRPr>
            </a:lvl3pPr>
            <a:lvl4pPr marL="1600200" indent="-228600">
              <a:spcBef>
                <a:spcPct val="20000"/>
              </a:spcBef>
              <a:buClr>
                <a:srgbClr val="000099"/>
              </a:buClr>
              <a:buSzPct val="100000"/>
              <a:buChar char="–"/>
              <a:defRPr sz="1600">
                <a:solidFill>
                  <a:schemeClr val="tx1"/>
                </a:solidFill>
                <a:latin typeface="Arial" charset="0"/>
                <a:ea typeface="MS PGothic" pitchFamily="34" charset="-128"/>
              </a:defRPr>
            </a:lvl4pPr>
            <a:lvl5pPr marL="2057400" indent="-228600">
              <a:spcBef>
                <a:spcPct val="20000"/>
              </a:spcBef>
              <a:buClr>
                <a:srgbClr val="000099"/>
              </a:buClr>
              <a:buSzPct val="100000"/>
              <a:buChar char="»"/>
              <a:defRPr sz="1600">
                <a:solidFill>
                  <a:schemeClr val="tx1"/>
                </a:solidFill>
                <a:latin typeface="Arial" charset="0"/>
                <a:ea typeface="MS PGothic" pitchFamily="34" charset="-128"/>
              </a:defRPr>
            </a:lvl5pPr>
            <a:lvl6pPr marL="25146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6pPr>
            <a:lvl7pPr marL="29718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7pPr>
            <a:lvl8pPr marL="34290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8pPr>
            <a:lvl9pPr marL="3886200" indent="-228600" eaLnBrk="0" fontAlgn="base" hangingPunct="0">
              <a:spcBef>
                <a:spcPct val="20000"/>
              </a:spcBef>
              <a:spcAft>
                <a:spcPct val="0"/>
              </a:spcAft>
              <a:buClr>
                <a:srgbClr val="000099"/>
              </a:buClr>
              <a:buSzPct val="100000"/>
              <a:buChar char="»"/>
              <a:defRPr sz="1600">
                <a:solidFill>
                  <a:schemeClr val="tx1"/>
                </a:solidFill>
                <a:latin typeface="Arial" charset="0"/>
                <a:ea typeface="MS PGothic" pitchFamily="34" charset="-128"/>
              </a:defRPr>
            </a:lvl9pPr>
          </a:lstStyle>
          <a:p>
            <a:pPr>
              <a:spcBef>
                <a:spcPct val="0"/>
              </a:spcBef>
              <a:buClrTx/>
              <a:buSzTx/>
              <a:buFontTx/>
              <a:buNone/>
            </a:pPr>
            <a:fld id="{6AFDCBEF-3750-4195-9633-2C88223DFBEF}" type="slidenum">
              <a:rPr lang="en-US" altLang="en-US" sz="1400" b="0"/>
              <a:pPr>
                <a:spcBef>
                  <a:spcPct val="0"/>
                </a:spcBef>
                <a:buClrTx/>
                <a:buSzTx/>
                <a:buFontTx/>
                <a:buNone/>
              </a:pPr>
              <a:t>1</a:t>
            </a:fld>
            <a:endParaRPr lang="en-US" altLang="en-US" sz="1400" b="0"/>
          </a:p>
        </p:txBody>
      </p:sp>
      <p:sp>
        <p:nvSpPr>
          <p:cNvPr id="14340" name="Rectangle 4"/>
          <p:cNvSpPr>
            <a:spLocks noGrp="1" noChangeArrowheads="1"/>
          </p:cNvSpPr>
          <p:nvPr>
            <p:ph type="ctrTitle"/>
          </p:nvPr>
        </p:nvSpPr>
        <p:spPr>
          <a:xfrm>
            <a:off x="1219200" y="1320451"/>
            <a:ext cx="4876800" cy="2280000"/>
          </a:xfrm>
        </p:spPr>
        <p:txBody>
          <a:bodyPr/>
          <a:lstStyle/>
          <a:p>
            <a:r>
              <a:rPr lang="en-US" smtClean="0"/>
              <a:t/>
            </a:r>
            <a:br>
              <a:rPr lang="en-US" smtClean="0"/>
            </a:br>
            <a:r>
              <a:rPr lang="en-US" smtClean="0"/>
              <a:t>MDP </a:t>
            </a:r>
            <a:r>
              <a:rPr lang="en-US" dirty="0" smtClean="0"/>
              <a:t>Wrap-up + </a:t>
            </a:r>
            <a:r>
              <a:rPr lang="en-US" smtClean="0"/>
              <a:t/>
            </a:r>
            <a:br>
              <a:rPr lang="en-US" smtClean="0"/>
            </a:br>
            <a:r>
              <a:rPr lang="en-US" smtClean="0"/>
              <a:t>Reinforcement Learning</a:t>
            </a:r>
            <a:r>
              <a:rPr lang="en-US" dirty="0" smtClean="0"/>
              <a:t/>
            </a:r>
            <a:br>
              <a:rPr lang="en-US" dirty="0" smtClean="0"/>
            </a:br>
            <a:r>
              <a:rPr lang="en-US" dirty="0"/>
              <a:t/>
            </a:r>
            <a:br>
              <a:rPr lang="en-US" dirty="0"/>
            </a:br>
            <a:endParaRPr lang="en-US" altLang="en-US" dirty="0"/>
          </a:p>
        </p:txBody>
      </p:sp>
      <p:sp>
        <p:nvSpPr>
          <p:cNvPr id="14341" name="Rectangle 3"/>
          <p:cNvSpPr>
            <a:spLocks noGrp="1" noChangeArrowheads="1"/>
          </p:cNvSpPr>
          <p:nvPr>
            <p:ph type="subTitle" idx="1"/>
          </p:nvPr>
        </p:nvSpPr>
        <p:spPr>
          <a:xfrm>
            <a:off x="-2376762" y="3733801"/>
            <a:ext cx="12192000" cy="1524000"/>
          </a:xfrm>
        </p:spPr>
        <p:txBody>
          <a:bodyPr/>
          <a:lstStyle/>
          <a:p>
            <a:r>
              <a:rPr lang="en-US" dirty="0" smtClean="0"/>
              <a:t>Sutton </a:t>
            </a:r>
            <a:r>
              <a:rPr lang="en-US" dirty="0"/>
              <a:t>and </a:t>
            </a:r>
            <a:r>
              <a:rPr lang="en-US" dirty="0" err="1"/>
              <a:t>Barto</a:t>
            </a:r>
            <a:r>
              <a:rPr lang="en-US" dirty="0"/>
              <a:t>, </a:t>
            </a:r>
            <a:r>
              <a:rPr lang="en-US" dirty="0" smtClean="0"/>
              <a:t>Chapter 6.1, 6.2, 6.5</a:t>
            </a:r>
            <a:br>
              <a:rPr lang="en-US" dirty="0" smtClean="0"/>
            </a:br>
            <a:r>
              <a:rPr lang="en-US" dirty="0" smtClean="0"/>
              <a:t>AIMA Chapter 21</a:t>
            </a:r>
            <a:endParaRPr lang="en-US" dirty="0"/>
          </a:p>
        </p:txBody>
      </p:sp>
      <p:sp>
        <p:nvSpPr>
          <p:cNvPr id="2" name="Rectangle 1"/>
          <p:cNvSpPr/>
          <p:nvPr/>
        </p:nvSpPr>
        <p:spPr>
          <a:xfrm>
            <a:off x="457200" y="5565440"/>
            <a:ext cx="6096000" cy="646331"/>
          </a:xfrm>
          <a:prstGeom prst="rect">
            <a:avLst/>
          </a:prstGeom>
        </p:spPr>
        <p:txBody>
          <a:bodyPr>
            <a:spAutoFit/>
          </a:bodyPr>
          <a:lstStyle/>
          <a:p>
            <a:pPr algn="ctr">
              <a:spcBef>
                <a:spcPct val="50000"/>
              </a:spcBef>
            </a:pPr>
            <a:r>
              <a:rPr lang="en-US" dirty="0">
                <a:latin typeface="Calibri"/>
                <a:cs typeface="Calibri"/>
              </a:rPr>
              <a:t>Slides courtesy of Dan Klein and Pieter </a:t>
            </a:r>
            <a:r>
              <a:rPr lang="en-US" dirty="0" err="1" smtClean="0">
                <a:latin typeface="Calibri"/>
                <a:cs typeface="Calibri"/>
              </a:rPr>
              <a:t>Abbeel</a:t>
            </a:r>
            <a:r>
              <a:rPr lang="en-US" dirty="0">
                <a:latin typeface="Calibri"/>
                <a:cs typeface="Calibri"/>
              </a:rPr>
              <a:t/>
            </a:r>
            <a:br>
              <a:rPr lang="en-US" dirty="0">
                <a:latin typeface="Calibri"/>
                <a:cs typeface="Calibri"/>
              </a:rPr>
            </a:br>
            <a:r>
              <a:rPr lang="en-US" dirty="0" smtClean="0">
                <a:latin typeface="Calibri"/>
                <a:cs typeface="Calibri"/>
              </a:rPr>
              <a:t>University </a:t>
            </a:r>
            <a:r>
              <a:rPr lang="en-US" dirty="0">
                <a:latin typeface="Calibri"/>
                <a:cs typeface="Calibri"/>
              </a:rPr>
              <a:t>of California, Berkeley</a:t>
            </a:r>
          </a:p>
        </p:txBody>
      </p:sp>
      <p:pic>
        <p:nvPicPr>
          <p:cNvPr id="2049" name="Picture 1" descr="age1image3616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752600"/>
            <a:ext cx="3359928" cy="4328496"/>
          </a:xfrm>
          <a:prstGeom prst="rect">
            <a:avLst/>
          </a:prstGeom>
          <a:noFill/>
          <a:ln>
            <a:solidFill>
              <a:schemeClr val="accent1"/>
            </a:solidFill>
          </a:ln>
          <a:effectLst>
            <a:outerShdw blurRad="50800" dist="762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024441" y="133474"/>
            <a:ext cx="2662359" cy="3455119"/>
          </a:xfrm>
          <a:prstGeom prst="rect">
            <a:avLst/>
          </a:prstGeom>
          <a:noFill/>
          <a:ln w="9525">
            <a:no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324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1828800"/>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05" t="8813" r="71526" b="32430"/>
          <a:stretch/>
        </p:blipFill>
        <p:spPr bwMode="auto">
          <a:xfrm>
            <a:off x="7262750" y="1828800"/>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500" t="16271" r="67839" b="25876"/>
          <a:stretch/>
        </p:blipFill>
        <p:spPr bwMode="auto">
          <a:xfrm>
            <a:off x="1858254" y="1852550"/>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526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Calibri"/>
                <a:cs typeface="Calibri"/>
              </a:rPr>
              <a:t>Policy Evaluation</a:t>
            </a:r>
          </a:p>
        </p:txBody>
      </p:sp>
      <p:sp>
        <p:nvSpPr>
          <p:cNvPr id="1728515" name="Rectangle 3"/>
          <p:cNvSpPr>
            <a:spLocks noGrp="1" noChangeArrowheads="1"/>
          </p:cNvSpPr>
          <p:nvPr>
            <p:ph idx="1"/>
          </p:nvPr>
        </p:nvSpPr>
        <p:spPr/>
        <p:txBody>
          <a:bodyPr/>
          <a:lstStyle/>
          <a:p>
            <a:pPr>
              <a:lnSpc>
                <a:spcPct val="80000"/>
              </a:lnSpc>
            </a:pPr>
            <a:r>
              <a:rPr lang="en-US" sz="2400" dirty="0" smtClean="0">
                <a:latin typeface="Calibri"/>
                <a:cs typeface="Calibri"/>
              </a:rPr>
              <a:t>How do we calculate the V’s for a fixed policy </a:t>
            </a:r>
            <a:r>
              <a:rPr lang="en-US" sz="2400" dirty="0" smtClean="0">
                <a:latin typeface="Calibri"/>
                <a:cs typeface="Calibri"/>
                <a:sym typeface="Symbol" pitchFamily="18" charset="2"/>
              </a:rPr>
              <a:t></a:t>
            </a:r>
            <a:r>
              <a:rPr lang="en-US" sz="2400" dirty="0" smtClean="0">
                <a:latin typeface="Calibri"/>
                <a:cs typeface="Calibri"/>
              </a:rPr>
              <a:t>?</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1: Turn recursive Bellman equations into updates</a:t>
            </a:r>
          </a:p>
          <a:p>
            <a:pPr>
              <a:lnSpc>
                <a:spcPct val="80000"/>
              </a:lnSpc>
              <a:buNone/>
            </a:pPr>
            <a:r>
              <a:rPr lang="en-US" sz="2400" dirty="0" smtClean="0">
                <a:latin typeface="Calibri"/>
                <a:cs typeface="Calibri"/>
              </a:rPr>
              <a:t>	(like value iteration)</a:t>
            </a:r>
          </a:p>
          <a:p>
            <a:pPr>
              <a:lnSpc>
                <a:spcPct val="80000"/>
              </a:lnSpc>
            </a:pPr>
            <a:endParaRPr lang="en-US" sz="2400" dirty="0" smtClean="0">
              <a:latin typeface="Calibri"/>
              <a:cs typeface="Calibri"/>
            </a:endParaRPr>
          </a:p>
          <a:p>
            <a:pPr>
              <a:lnSpc>
                <a:spcPct val="80000"/>
              </a:lnSpc>
            </a:pPr>
            <a:endParaRPr lang="en-US" sz="24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36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Efficiency: O(S</a:t>
            </a:r>
            <a:r>
              <a:rPr lang="en-US" sz="2400" baseline="30000" dirty="0" smtClean="0">
                <a:latin typeface="Calibri"/>
                <a:cs typeface="Calibri"/>
              </a:rPr>
              <a:t>2</a:t>
            </a:r>
            <a:r>
              <a:rPr lang="en-US" sz="2400" dirty="0" smtClean="0">
                <a:latin typeface="Calibri"/>
                <a:cs typeface="Calibri"/>
              </a:rPr>
              <a:t>) per iteration</a:t>
            </a: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Idea 2: Without the maxes, the Bellman equations are just a linear system</a:t>
            </a:r>
          </a:p>
          <a:p>
            <a:pPr lvl="1">
              <a:lnSpc>
                <a:spcPct val="80000"/>
              </a:lnSpc>
            </a:pPr>
            <a:r>
              <a:rPr lang="en-US" sz="2000" dirty="0" smtClean="0">
                <a:latin typeface="Calibri"/>
                <a:cs typeface="Calibri"/>
              </a:rPr>
              <a:t>Solve with </a:t>
            </a:r>
            <a:r>
              <a:rPr lang="en-US" sz="2000" dirty="0" err="1" smtClean="0">
                <a:latin typeface="Calibri"/>
                <a:cs typeface="Calibri"/>
              </a:rPr>
              <a:t>Matlab</a:t>
            </a:r>
            <a:r>
              <a:rPr lang="en-US" sz="2000" dirty="0" smtClean="0">
                <a:latin typeface="Calibri"/>
                <a:cs typeface="Calibri"/>
              </a:rPr>
              <a:t> (or your favorite linear system solver)</a:t>
            </a:r>
          </a:p>
        </p:txBody>
      </p:sp>
      <p:pic>
        <p:nvPicPr>
          <p:cNvPr id="24" name="Picture 23" descr="txp_fig"/>
          <p:cNvPicPr>
            <a:picLocks noChangeAspect="1"/>
          </p:cNvPicPr>
          <p:nvPr>
            <p:custDataLst>
              <p:tags r:id="rId1"/>
            </p:custDataLst>
          </p:nvPr>
        </p:nvPicPr>
        <p:blipFill>
          <a:blip r:embed="rId5" cstate="print"/>
          <a:stretch>
            <a:fillRect/>
          </a:stretch>
        </p:blipFill>
        <p:spPr bwMode="auto">
          <a:xfrm>
            <a:off x="1300125" y="3926130"/>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6" cstate="print"/>
          <a:stretch>
            <a:fillRect/>
          </a:stretch>
        </p:blipFill>
        <p:spPr bwMode="auto">
          <a:xfrm>
            <a:off x="1330016" y="3316530"/>
            <a:ext cx="1502078" cy="330692"/>
          </a:xfrm>
          <a:prstGeom prst="rect">
            <a:avLst/>
          </a:prstGeom>
          <a:noFill/>
          <a:ln/>
          <a:effectLst/>
        </p:spPr>
      </p:pic>
      <p:grpSp>
        <p:nvGrpSpPr>
          <p:cNvPr id="9" name="Group 8"/>
          <p:cNvGrpSpPr>
            <a:grpSpLocks/>
          </p:cNvGrpSpPr>
          <p:nvPr/>
        </p:nvGrpSpPr>
        <p:grpSpPr bwMode="auto">
          <a:xfrm>
            <a:off x="9144438" y="1371600"/>
            <a:ext cx="2590362" cy="2754586"/>
            <a:chOff x="2400" y="1401"/>
            <a:chExt cx="1183" cy="1258"/>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4"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15"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17"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9"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56101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85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851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851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Extraction</a:t>
            </a:r>
            <a:endParaRPr lang="en-US" dirty="0"/>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7998" y="1295950"/>
            <a:ext cx="6660802" cy="5232887"/>
          </a:xfrm>
          <a:prstGeom prst="rect">
            <a:avLst/>
          </a:prstGeom>
          <a:noFill/>
        </p:spPr>
      </p:pic>
    </p:spTree>
    <p:extLst>
      <p:ext uri="{BB962C8B-B14F-4D97-AF65-F5344CB8AC3E}">
        <p14:creationId xmlns:p14="http://schemas.microsoft.com/office/powerpoint/2010/main" val="484036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Values</a:t>
            </a:r>
          </a:p>
        </p:txBody>
      </p:sp>
      <p:sp>
        <p:nvSpPr>
          <p:cNvPr id="1733635" name="Rectangle 3"/>
          <p:cNvSpPr>
            <a:spLocks noGrp="1" noChangeArrowheads="1"/>
          </p:cNvSpPr>
          <p:nvPr>
            <p:ph idx="1"/>
          </p:nvPr>
        </p:nvSpPr>
        <p:spPr/>
        <p:txBody>
          <a:bodyPr/>
          <a:lstStyle/>
          <a:p>
            <a:r>
              <a:rPr lang="en-US" sz="2800" dirty="0" smtClean="0"/>
              <a:t>Let’s imagine we have the optimal values V*(s)</a:t>
            </a:r>
          </a:p>
          <a:p>
            <a:pPr marL="342882" lvl="1" indent="-342882">
              <a:buClr>
                <a:schemeClr val="accent2"/>
              </a:buClr>
            </a:pPr>
            <a:endParaRPr lang="en-US" sz="2000" dirty="0" smtClean="0"/>
          </a:p>
          <a:p>
            <a:r>
              <a:rPr lang="en-US" sz="2800" dirty="0" smtClean="0"/>
              <a:t>How should we act?</a:t>
            </a:r>
          </a:p>
          <a:p>
            <a:pPr lvl="1"/>
            <a:r>
              <a:rPr lang="en-US" sz="2400" dirty="0" smtClean="0"/>
              <a:t>It’s not obvious!</a:t>
            </a:r>
          </a:p>
          <a:p>
            <a:pPr lvl="1"/>
            <a:endParaRPr lang="en-US" sz="2000" dirty="0" smtClean="0"/>
          </a:p>
          <a:p>
            <a:r>
              <a:rPr lang="en-US" sz="2800" dirty="0" smtClean="0"/>
              <a:t>We need to do a mini-</a:t>
            </a:r>
            <a:r>
              <a:rPr lang="en-US" sz="2800" dirty="0" err="1" smtClean="0"/>
              <a:t>expectimax</a:t>
            </a:r>
            <a:r>
              <a:rPr lang="en-US" sz="2800" dirty="0" smtClean="0"/>
              <a:t> (one step)</a:t>
            </a:r>
          </a:p>
          <a:p>
            <a:pPr lvl="1"/>
            <a:endParaRPr lang="en-US" sz="2000" dirty="0" smtClean="0"/>
          </a:p>
          <a:p>
            <a:pPr lvl="1"/>
            <a:endParaRPr lang="en-US" sz="2000" dirty="0" smtClean="0"/>
          </a:p>
          <a:p>
            <a:pPr lvl="1"/>
            <a:endParaRPr lang="en-US" sz="2000" dirty="0" smtClean="0"/>
          </a:p>
          <a:p>
            <a:pPr lvl="1"/>
            <a:endParaRPr lang="en-US" sz="2000" dirty="0" smtClean="0"/>
          </a:p>
          <a:p>
            <a:r>
              <a:rPr lang="en-US" sz="2800" dirty="0" smtClean="0"/>
              <a:t>This is called </a:t>
            </a:r>
            <a:r>
              <a:rPr lang="en-US" sz="2800" dirty="0" smtClean="0">
                <a:solidFill>
                  <a:srgbClr val="C00000"/>
                </a:solidFill>
              </a:rPr>
              <a:t>policy extraction</a:t>
            </a:r>
            <a:r>
              <a:rPr lang="en-US" sz="2800" dirty="0" smtClean="0"/>
              <a:t>, since it gets the policy implied by the values</a:t>
            </a:r>
          </a:p>
          <a:p>
            <a:pPr lvl="1"/>
            <a:endParaRPr lang="en-US" sz="2400" dirty="0" smtClean="0"/>
          </a:p>
          <a:p>
            <a:pPr lvl="1"/>
            <a:endParaRPr lang="en-US" sz="2400" dirty="0" smtClean="0"/>
          </a:p>
          <a:p>
            <a:pPr lvl="1"/>
            <a:endParaRPr lang="en-US" sz="2400" dirty="0" smtClean="0"/>
          </a:p>
          <a:p>
            <a:pPr lvl="1"/>
            <a:endParaRPr lang="en-US" sz="2400" dirty="0" smtClean="0"/>
          </a:p>
        </p:txBody>
      </p:sp>
      <p:pic>
        <p:nvPicPr>
          <p:cNvPr id="8" name="Picture 7" descr="txp_fig"/>
          <p:cNvPicPr>
            <a:picLocks noChangeAspect="1"/>
          </p:cNvPicPr>
          <p:nvPr>
            <p:custDataLst>
              <p:tags r:id="rId1"/>
            </p:custDataLst>
          </p:nvPr>
        </p:nvPicPr>
        <p:blipFill>
          <a:blip r:embed="rId5" cstate="print"/>
          <a:stretch>
            <a:fillRect/>
          </a:stretch>
        </p:blipFill>
        <p:spPr bwMode="auto">
          <a:xfrm>
            <a:off x="2828003" y="4648200"/>
            <a:ext cx="6392197" cy="685800"/>
          </a:xfrm>
          <a:prstGeom prst="rect">
            <a:avLst/>
          </a:prstGeom>
          <a:noFill/>
          <a:ln/>
          <a:effectLst/>
        </p:spPr>
      </p:pic>
      <p:pic>
        <p:nvPicPr>
          <p:cNvPr id="10"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975" t="22147" r="62711" b="41695"/>
          <a:stretch/>
        </p:blipFill>
        <p:spPr bwMode="auto">
          <a:xfrm>
            <a:off x="7934801" y="1295400"/>
            <a:ext cx="3647599" cy="281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7" cstate="print"/>
          <a:stretch>
            <a:fillRect/>
          </a:stretch>
        </p:blipFill>
        <p:spPr bwMode="auto">
          <a:xfrm>
            <a:off x="1432955" y="4683368"/>
            <a:ext cx="1195552" cy="334755"/>
          </a:xfrm>
          <a:prstGeom prst="rect">
            <a:avLst/>
          </a:prstGeom>
          <a:noFill/>
          <a:ln/>
          <a:effectLst/>
        </p:spPr>
      </p:pic>
    </p:spTree>
    <p:extLst>
      <p:ext uri="{BB962C8B-B14F-4D97-AF65-F5344CB8AC3E}">
        <p14:creationId xmlns:p14="http://schemas.microsoft.com/office/powerpoint/2010/main" val="19855737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363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Computing Actions from Q-Values</a:t>
            </a:r>
          </a:p>
        </p:txBody>
      </p:sp>
      <p:sp>
        <p:nvSpPr>
          <p:cNvPr id="1733635" name="Rectangle 3"/>
          <p:cNvSpPr>
            <a:spLocks noGrp="1" noChangeArrowheads="1"/>
          </p:cNvSpPr>
          <p:nvPr>
            <p:ph idx="1"/>
          </p:nvPr>
        </p:nvSpPr>
        <p:spPr/>
        <p:txBody>
          <a:bodyPr/>
          <a:lstStyle/>
          <a:p>
            <a:r>
              <a:rPr lang="en-US" sz="2800" dirty="0" smtClean="0"/>
              <a:t>Let’s imagine we have the optimal q-values:</a:t>
            </a:r>
          </a:p>
          <a:p>
            <a:endParaRPr lang="en-US" sz="2800" dirty="0" smtClean="0"/>
          </a:p>
          <a:p>
            <a:r>
              <a:rPr lang="en-US" sz="2800" dirty="0" smtClean="0"/>
              <a:t>How should we act?</a:t>
            </a:r>
          </a:p>
          <a:p>
            <a:pPr lvl="1"/>
            <a:r>
              <a:rPr lang="en-US" sz="2400" dirty="0" smtClean="0"/>
              <a:t>Completely trivial to decide!</a:t>
            </a:r>
          </a:p>
          <a:p>
            <a:endParaRPr lang="en-US" sz="2800" dirty="0" smtClean="0"/>
          </a:p>
          <a:p>
            <a:pPr lvl="1"/>
            <a:endParaRPr lang="en-US" sz="2400" dirty="0" smtClean="0"/>
          </a:p>
          <a:p>
            <a:pPr lvl="1"/>
            <a:endParaRPr lang="en-US" sz="2400" dirty="0" smtClean="0"/>
          </a:p>
          <a:p>
            <a:pPr lvl="1"/>
            <a:endParaRPr lang="en-US" sz="2400" dirty="0" smtClean="0"/>
          </a:p>
          <a:p>
            <a:pPr lvl="1"/>
            <a:endParaRPr lang="en-US" sz="2400" dirty="0" smtClean="0"/>
          </a:p>
          <a:p>
            <a:r>
              <a:rPr lang="en-US" sz="2800" dirty="0" smtClean="0"/>
              <a:t>Important lesson: actions are easier to select from q-values than values!</a:t>
            </a:r>
          </a:p>
          <a:p>
            <a:pPr lvl="1"/>
            <a:endParaRPr lang="en-US" sz="2400" dirty="0" smtClean="0"/>
          </a:p>
          <a:p>
            <a:pPr lvl="1"/>
            <a:endParaRPr lang="en-US" sz="2400" dirty="0" smtClean="0"/>
          </a:p>
          <a:p>
            <a:pPr lvl="1"/>
            <a:endParaRPr lang="en-US" sz="2400" dirty="0" smtClean="0"/>
          </a:p>
        </p:txBody>
      </p:sp>
      <p:pic>
        <p:nvPicPr>
          <p:cNvPr id="1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541" t="20051" r="58223" b="36486"/>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6" cstate="print"/>
          <a:stretch>
            <a:fillRect/>
          </a:stretch>
        </p:blipFill>
        <p:spPr bwMode="auto">
          <a:xfrm>
            <a:off x="3199872" y="3781300"/>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7" cstate="print"/>
          <a:stretch>
            <a:fillRect/>
          </a:stretch>
        </p:blipFill>
        <p:spPr bwMode="auto">
          <a:xfrm>
            <a:off x="1813955" y="3768968"/>
            <a:ext cx="1195552" cy="334755"/>
          </a:xfrm>
          <a:prstGeom prst="rect">
            <a:avLst/>
          </a:prstGeom>
          <a:noFill/>
          <a:ln/>
          <a:effectLst/>
        </p:spPr>
      </p:pic>
    </p:spTree>
    <p:extLst>
      <p:ext uri="{BB962C8B-B14F-4D97-AF65-F5344CB8AC3E}">
        <p14:creationId xmlns:p14="http://schemas.microsoft.com/office/powerpoint/2010/main" val="20885686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Iteration</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1224392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5" name="Text Box 28"/>
          <p:cNvSpPr txBox="1">
            <a:spLocks noChangeArrowheads="1"/>
          </p:cNvSpPr>
          <p:nvPr/>
        </p:nvSpPr>
        <p:spPr bwMode="auto">
          <a:xfrm>
            <a:off x="9067800" y="6411913"/>
            <a:ext cx="3048000" cy="369332"/>
          </a:xfrm>
          <a:prstGeom prst="rect">
            <a:avLst/>
          </a:prstGeom>
          <a:noFill/>
          <a:ln w="9525">
            <a:noFill/>
            <a:miter lim="800000"/>
            <a:headEnd/>
            <a:tailEnd/>
          </a:ln>
        </p:spPr>
        <p:txBody>
          <a:bodyPr>
            <a:spAutoFit/>
          </a:bodyPr>
          <a:lstStyle/>
          <a:p>
            <a:pPr algn="r">
              <a:spcBef>
                <a:spcPct val="50000"/>
              </a:spcBef>
            </a:pPr>
            <a:r>
              <a:rPr lang="en-US" dirty="0" smtClean="0">
                <a:solidFill>
                  <a:srgbClr val="CC0000"/>
                </a:solidFill>
                <a:latin typeface="Calibri"/>
                <a:cs typeface="Calibri"/>
              </a:rPr>
              <a:t>[Demo: value iteration (L9D2)]</a:t>
            </a:r>
            <a:endParaRPr lang="en-US" dirty="0">
              <a:solidFill>
                <a:srgbClr val="CC0000"/>
              </a:solidFill>
              <a:latin typeface="Calibri"/>
              <a:cs typeface="Calibri"/>
            </a:endParaRPr>
          </a:p>
        </p:txBody>
      </p:sp>
    </p:spTree>
    <p:extLst>
      <p:ext uri="{BB962C8B-B14F-4D97-AF65-F5344CB8AC3E}">
        <p14:creationId xmlns:p14="http://schemas.microsoft.com/office/powerpoint/2010/main" val="134433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Tree>
    <p:extLst>
      <p:ext uri="{BB962C8B-B14F-4D97-AF65-F5344CB8AC3E}">
        <p14:creationId xmlns:p14="http://schemas.microsoft.com/office/powerpoint/2010/main" val="1635667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676564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10925658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7388" y="762000"/>
            <a:ext cx="8634412" cy="5756274"/>
          </a:xfrm>
          <a:prstGeom prst="rect">
            <a:avLst/>
          </a:prstGeom>
          <a:noFill/>
        </p:spPr>
      </p:pic>
      <p:sp>
        <p:nvSpPr>
          <p:cNvPr id="5122" name="Rectangle 5"/>
          <p:cNvSpPr>
            <a:spLocks noGrp="1" noChangeArrowheads="1"/>
          </p:cNvSpPr>
          <p:nvPr>
            <p:ph type="ctrTitle"/>
          </p:nvPr>
        </p:nvSpPr>
        <p:spPr>
          <a:xfrm>
            <a:off x="0" y="279403"/>
            <a:ext cx="12192000" cy="1470025"/>
          </a:xfrm>
        </p:spPr>
        <p:txBody>
          <a:bodyPr/>
          <a:lstStyle/>
          <a:p>
            <a:r>
              <a:rPr lang="en-US" dirty="0"/>
              <a:t>Markov Decision Processes </a:t>
            </a:r>
            <a:r>
              <a:rPr lang="en-US" dirty="0" smtClean="0"/>
              <a:t>-</a:t>
            </a:r>
            <a:r>
              <a:rPr lang="en-US" dirty="0" err="1" smtClean="0"/>
              <a:t>wrapup</a:t>
            </a:r>
            <a:endParaRPr lang="en-US" dirty="0"/>
          </a:p>
        </p:txBody>
      </p:sp>
      <p:sp>
        <p:nvSpPr>
          <p:cNvPr id="5124" name="Text Box 7"/>
          <p:cNvSpPr txBox="1">
            <a:spLocks noChangeArrowheads="1"/>
          </p:cNvSpPr>
          <p:nvPr/>
        </p:nvSpPr>
        <p:spPr bwMode="auto">
          <a:xfrm>
            <a:off x="1524000" y="6248403"/>
            <a:ext cx="5867400" cy="369328"/>
          </a:xfrm>
          <a:prstGeom prst="rect">
            <a:avLst/>
          </a:prstGeom>
          <a:noFill/>
          <a:ln w="9525">
            <a:noFill/>
            <a:miter lim="800000"/>
            <a:headEnd/>
            <a:tailEnd/>
          </a:ln>
        </p:spPr>
        <p:txBody>
          <a:bodyPr lIns="91432" tIns="45718" rIns="91432" bIns="45718">
            <a:spAutoFit/>
          </a:bodyPr>
          <a:lstStyle/>
          <a:p>
            <a:pPr>
              <a:spcBef>
                <a:spcPct val="50000"/>
              </a:spcBef>
            </a:pPr>
            <a:endParaRPr lang="en-US"/>
          </a:p>
        </p:txBody>
      </p:sp>
      <p:sp>
        <p:nvSpPr>
          <p:cNvPr id="7" name="Text Box 8"/>
          <p:cNvSpPr txBox="1">
            <a:spLocks noChangeArrowheads="1"/>
          </p:cNvSpPr>
          <p:nvPr/>
        </p:nvSpPr>
        <p:spPr bwMode="auto">
          <a:xfrm>
            <a:off x="0" y="6019800"/>
            <a:ext cx="12192000" cy="761745"/>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2400" dirty="0" smtClean="0">
                <a:latin typeface="Calibri"/>
                <a:cs typeface="Calibri"/>
              </a:rPr>
              <a:t>Slides courtesy of Dan Klein and Pieter </a:t>
            </a:r>
            <a:r>
              <a:rPr lang="en-US" sz="2400" dirty="0" err="1" smtClean="0">
                <a:latin typeface="Calibri"/>
                <a:cs typeface="Calibri"/>
              </a:rPr>
              <a:t>Abbeel</a:t>
            </a:r>
            <a:r>
              <a:rPr lang="en-US" sz="2400" dirty="0" smtClean="0">
                <a:latin typeface="Calibri"/>
                <a:cs typeface="Calibri"/>
              </a:rPr>
              <a:t> --- University of California, Berkeley</a:t>
            </a:r>
          </a:p>
          <a:p>
            <a:pPr algn="ctr">
              <a:spcBef>
                <a:spcPct val="50000"/>
              </a:spcBef>
            </a:pPr>
            <a:r>
              <a:rPr lang="en-US" sz="1400" dirty="0" smtClean="0">
                <a:latin typeface="Calibri"/>
                <a:cs typeface="Calibri"/>
              </a:rPr>
              <a:t>[These slides were created by Dan Klein and Pieter </a:t>
            </a:r>
            <a:r>
              <a:rPr lang="en-US" sz="1400" dirty="0" err="1" smtClean="0">
                <a:latin typeface="Calibri"/>
                <a:cs typeface="Calibri"/>
              </a:rPr>
              <a:t>Abbeel</a:t>
            </a:r>
            <a:r>
              <a:rPr lang="en-US" sz="1400" dirty="0" smtClean="0">
                <a:latin typeface="Calibri"/>
                <a:cs typeface="Calibri"/>
              </a:rPr>
              <a:t> for CS188 Intro to AI at UC Berkeley.  All CS188 materials are available at http://</a:t>
            </a:r>
            <a:r>
              <a:rPr lang="en-US" sz="1400" dirty="0" err="1" smtClean="0">
                <a:latin typeface="Calibri"/>
                <a:cs typeface="Calibri"/>
              </a:rPr>
              <a:t>ai.berkeley.edu</a:t>
            </a:r>
            <a:r>
              <a:rPr lang="en-US" sz="1400" dirty="0" smtClean="0">
                <a:latin typeface="Calibri"/>
                <a:cs typeface="Calibri"/>
              </a:rPr>
              <a:t>.]</a:t>
            </a:r>
            <a:endParaRPr lang="en-US" sz="1400" dirty="0">
              <a:latin typeface="Calibri"/>
              <a:cs typeface="Calibri"/>
            </a:endParaRPr>
          </a:p>
        </p:txBody>
      </p:sp>
    </p:spTree>
    <p:extLst>
      <p:ext uri="{BB962C8B-B14F-4D97-AF65-F5344CB8AC3E}">
        <p14:creationId xmlns:p14="http://schemas.microsoft.com/office/powerpoint/2010/main" val="821762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=3</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1280641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=4</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365317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=5</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8094955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=6</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414442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=7</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3083998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=8</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19802526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=9</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1221490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836217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=11</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648100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=12</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986383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Bellman Equations</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3875" y="1219677"/>
            <a:ext cx="8551863" cy="5142545"/>
          </a:xfrm>
          <a:prstGeom prst="rect">
            <a:avLst/>
          </a:prstGeom>
          <a:noFill/>
        </p:spPr>
      </p:pic>
      <p:sp>
        <p:nvSpPr>
          <p:cNvPr id="6" name="TextBox 5"/>
          <p:cNvSpPr txBox="1"/>
          <p:nvPr/>
        </p:nvSpPr>
        <p:spPr>
          <a:xfrm>
            <a:off x="4871850" y="2057400"/>
            <a:ext cx="5562600" cy="1938992"/>
          </a:xfrm>
          <a:prstGeom prst="rect">
            <a:avLst/>
          </a:prstGeom>
          <a:noFill/>
        </p:spPr>
        <p:txBody>
          <a:bodyPr wrap="square" rtlCol="0">
            <a:spAutoFit/>
          </a:bodyPr>
          <a:lstStyle/>
          <a:p>
            <a:r>
              <a:rPr lang="en-US" sz="2800" dirty="0" smtClean="0">
                <a:latin typeface="Calibri" pitchFamily="34" charset="0"/>
              </a:rPr>
              <a:t>How to be optimal:</a:t>
            </a:r>
          </a:p>
          <a:p>
            <a:endParaRPr lang="en-US" dirty="0" smtClean="0">
              <a:latin typeface="Calibri" pitchFamily="34" charset="0"/>
            </a:endParaRPr>
          </a:p>
          <a:p>
            <a:r>
              <a:rPr lang="en-US" sz="2800" dirty="0" smtClean="0">
                <a:latin typeface="Calibri" pitchFamily="34" charset="0"/>
              </a:rPr>
              <a:t>    Step 1: Take correct first action</a:t>
            </a:r>
          </a:p>
          <a:p>
            <a:endParaRPr lang="en-US" dirty="0" smtClean="0">
              <a:latin typeface="Calibri" pitchFamily="34" charset="0"/>
            </a:endParaRPr>
          </a:p>
          <a:p>
            <a:r>
              <a:rPr lang="en-US" sz="2800" dirty="0" smtClean="0">
                <a:latin typeface="Calibri" pitchFamily="34" charset="0"/>
              </a:rPr>
              <a:t>    Step 2: Keep being optimal</a:t>
            </a:r>
            <a:endParaRPr lang="en-US" sz="2800" dirty="0">
              <a:latin typeface="Calibri" pitchFamily="34" charset="0"/>
            </a:endParaRPr>
          </a:p>
        </p:txBody>
      </p:sp>
    </p:spTree>
    <p:extLst>
      <p:ext uri="{BB962C8B-B14F-4D97-AF65-F5344CB8AC3E}">
        <p14:creationId xmlns:p14="http://schemas.microsoft.com/office/powerpoint/2010/main" val="3536452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=100</a:t>
            </a:r>
            <a:endParaRPr lang="en-US" dirty="0"/>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smtClean="0">
                <a:latin typeface="Calibri"/>
                <a:cs typeface="Calibri"/>
              </a:rPr>
              <a:t>Noise = 0.2</a:t>
            </a:r>
          </a:p>
          <a:p>
            <a:r>
              <a:rPr lang="en-US" dirty="0" smtClean="0">
                <a:latin typeface="Calibri"/>
                <a:cs typeface="Calibri"/>
              </a:rPr>
              <a:t>Discount = 0.9</a:t>
            </a:r>
          </a:p>
          <a:p>
            <a:r>
              <a:rPr lang="en-US" dirty="0" smtClean="0">
                <a:latin typeface="Calibri"/>
                <a:cs typeface="Calibri"/>
              </a:rPr>
              <a:t>Living reward = 0</a:t>
            </a:r>
            <a:endParaRPr lang="en-US" dirty="0">
              <a:latin typeface="Calibri"/>
              <a:cs typeface="Calibri"/>
            </a:endParaRP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5182597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Value Iteration</a:t>
            </a:r>
            <a:endParaRPr lang="en-US" dirty="0">
              <a:latin typeface="Calibri"/>
              <a:cs typeface="Calibri"/>
            </a:endParaRPr>
          </a:p>
        </p:txBody>
      </p:sp>
      <p:sp>
        <p:nvSpPr>
          <p:cNvPr id="3" name="Content Placeholder 2"/>
          <p:cNvSpPr>
            <a:spLocks noGrp="1"/>
          </p:cNvSpPr>
          <p:nvPr>
            <p:ph idx="1"/>
          </p:nvPr>
        </p:nvSpPr>
        <p:spPr/>
        <p:txBody>
          <a:bodyPr/>
          <a:lstStyle/>
          <a:p>
            <a:r>
              <a:rPr lang="en-US" sz="2800" dirty="0" smtClean="0">
                <a:latin typeface="Calibri"/>
                <a:cs typeface="Calibri"/>
              </a:rPr>
              <a:t>Value iteration repeats the Bellman updates:</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Problem 1: It’s slow – O(S</a:t>
            </a:r>
            <a:r>
              <a:rPr lang="en-US" sz="2800" baseline="30000" dirty="0" smtClean="0">
                <a:latin typeface="Calibri"/>
                <a:cs typeface="Calibri"/>
              </a:rPr>
              <a:t>2</a:t>
            </a:r>
            <a:r>
              <a:rPr lang="en-US" sz="2800" dirty="0" smtClean="0">
                <a:latin typeface="Calibri"/>
                <a:cs typeface="Calibri"/>
              </a:rPr>
              <a:t>A) per iteration</a:t>
            </a:r>
          </a:p>
          <a:p>
            <a:endParaRPr lang="en-US" sz="2800" dirty="0" smtClean="0">
              <a:latin typeface="Calibri"/>
              <a:cs typeface="Calibri"/>
            </a:endParaRPr>
          </a:p>
          <a:p>
            <a:r>
              <a:rPr lang="en-US" sz="2800" dirty="0" smtClean="0">
                <a:latin typeface="Calibri"/>
                <a:cs typeface="Calibri"/>
              </a:rPr>
              <a:t>Problem 2: The “max” at each state rarely changes</a:t>
            </a:r>
          </a:p>
          <a:p>
            <a:endParaRPr lang="en-US" sz="2800" dirty="0" smtClean="0">
              <a:latin typeface="Calibri"/>
              <a:cs typeface="Calibri"/>
            </a:endParaRPr>
          </a:p>
          <a:p>
            <a:r>
              <a:rPr lang="en-US" sz="2800" dirty="0" smtClean="0">
                <a:latin typeface="Calibri"/>
                <a:cs typeface="Calibri"/>
              </a:rPr>
              <a:t>Problem 3: The policy often converges long before the values</a:t>
            </a:r>
          </a:p>
          <a:p>
            <a:pPr lvl="1"/>
            <a:endParaRPr lang="en-US" sz="2400" dirty="0" smtClean="0">
              <a:latin typeface="Calibri"/>
              <a:cs typeface="Calibri"/>
            </a:endParaRPr>
          </a:p>
          <a:p>
            <a:endParaRPr lang="en-US" sz="2400" dirty="0">
              <a:latin typeface="Calibri"/>
              <a:cs typeface="Calibri"/>
            </a:endParaRPr>
          </a:p>
        </p:txBody>
      </p:sp>
      <p:pic>
        <p:nvPicPr>
          <p:cNvPr id="5" name="Picture 4" descr="txp_fig"/>
          <p:cNvPicPr>
            <a:picLocks noChangeAspect="1"/>
          </p:cNvPicPr>
          <p:nvPr>
            <p:custDataLst>
              <p:tags r:id="rId1"/>
            </p:custDataLst>
          </p:nvPr>
        </p:nvPicPr>
        <p:blipFill>
          <a:blip r:embed="rId4" cstate="print"/>
          <a:stretch>
            <a:fillRect/>
          </a:stretch>
        </p:blipFill>
        <p:spPr bwMode="auto">
          <a:xfrm>
            <a:off x="1066801" y="2362200"/>
            <a:ext cx="6629400" cy="630314"/>
          </a:xfrm>
          <a:prstGeom prst="rect">
            <a:avLst/>
          </a:prstGeom>
          <a:noFill/>
          <a:ln/>
          <a:effectLst/>
        </p:spPr>
      </p:pic>
      <p:grpSp>
        <p:nvGrpSpPr>
          <p:cNvPr id="6" name="Group 5"/>
          <p:cNvGrpSpPr>
            <a:grpSpLocks/>
          </p:cNvGrpSpPr>
          <p:nvPr/>
        </p:nvGrpSpPr>
        <p:grpSpPr bwMode="auto">
          <a:xfrm>
            <a:off x="8534400" y="1447800"/>
            <a:ext cx="3048000" cy="2754586"/>
            <a:chOff x="2400" y="1401"/>
            <a:chExt cx="1392" cy="1258"/>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4"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1"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824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t>Policy Iteration</a:t>
            </a:r>
          </a:p>
        </p:txBody>
      </p:sp>
      <p:sp>
        <p:nvSpPr>
          <p:cNvPr id="1761283" name="Rectangle 3"/>
          <p:cNvSpPr>
            <a:spLocks noGrp="1" noChangeArrowheads="1"/>
          </p:cNvSpPr>
          <p:nvPr>
            <p:ph idx="1"/>
          </p:nvPr>
        </p:nvSpPr>
        <p:spPr/>
        <p:txBody>
          <a:bodyPr/>
          <a:lstStyle/>
          <a:p>
            <a:r>
              <a:rPr lang="en-US" sz="2800" dirty="0" smtClean="0"/>
              <a:t>Alternative approach for optimal values:</a:t>
            </a:r>
          </a:p>
          <a:p>
            <a:pPr lvl="1"/>
            <a:r>
              <a:rPr lang="en-US" sz="2400" dirty="0" smtClean="0">
                <a:solidFill>
                  <a:srgbClr val="CC0000"/>
                </a:solidFill>
              </a:rPr>
              <a:t>Step 1: Policy evaluation: </a:t>
            </a:r>
            <a:r>
              <a:rPr lang="en-US" sz="2400" dirty="0" smtClean="0"/>
              <a:t>calculate utilities for some fixed policy (not optimal utilities!) until convergence</a:t>
            </a:r>
          </a:p>
          <a:p>
            <a:pPr lvl="1"/>
            <a:r>
              <a:rPr lang="en-US" sz="2400" dirty="0" smtClean="0">
                <a:solidFill>
                  <a:srgbClr val="CC0000"/>
                </a:solidFill>
              </a:rPr>
              <a:t>Step 2: Policy improvement: </a:t>
            </a:r>
            <a:r>
              <a:rPr lang="en-US" sz="2400" dirty="0" smtClean="0"/>
              <a:t>update policy using one-step look-ahead with resulting converged (but not optimal!) utilities as future values</a:t>
            </a:r>
          </a:p>
          <a:p>
            <a:pPr lvl="1"/>
            <a:r>
              <a:rPr lang="en-US" sz="2400" dirty="0" smtClean="0"/>
              <a:t>Repeat steps until policy converges</a:t>
            </a:r>
          </a:p>
          <a:p>
            <a:pPr lvl="1"/>
            <a:endParaRPr lang="en-US" sz="2400" dirty="0" smtClean="0"/>
          </a:p>
          <a:p>
            <a:r>
              <a:rPr lang="en-US" sz="2800" dirty="0" smtClean="0"/>
              <a:t>This is </a:t>
            </a:r>
            <a:r>
              <a:rPr lang="en-US" sz="2800" dirty="0" smtClean="0">
                <a:solidFill>
                  <a:srgbClr val="CC0000"/>
                </a:solidFill>
              </a:rPr>
              <a:t>policy iteration</a:t>
            </a:r>
          </a:p>
          <a:p>
            <a:pPr lvl="1"/>
            <a:r>
              <a:rPr lang="en-US" sz="2400" dirty="0" smtClean="0"/>
              <a:t>It’s still optimal!</a:t>
            </a:r>
          </a:p>
          <a:p>
            <a:pPr lvl="1"/>
            <a:r>
              <a:rPr lang="en-US" sz="2400" dirty="0" smtClean="0"/>
              <a:t>Can converge (much) faster under some conditions</a:t>
            </a:r>
          </a:p>
        </p:txBody>
      </p:sp>
    </p:spTree>
    <p:extLst>
      <p:ext uri="{BB962C8B-B14F-4D97-AF65-F5344CB8AC3E}">
        <p14:creationId xmlns:p14="http://schemas.microsoft.com/office/powerpoint/2010/main" val="59993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t>Policy Iteration</a:t>
            </a:r>
          </a:p>
        </p:txBody>
      </p:sp>
      <p:sp>
        <p:nvSpPr>
          <p:cNvPr id="1762307" name="Rectangle 3"/>
          <p:cNvSpPr>
            <a:spLocks noGrp="1" noChangeArrowheads="1"/>
          </p:cNvSpPr>
          <p:nvPr>
            <p:ph idx="1"/>
          </p:nvPr>
        </p:nvSpPr>
        <p:spPr/>
        <p:txBody>
          <a:bodyPr/>
          <a:lstStyle/>
          <a:p>
            <a:pPr lvl="3"/>
            <a:endParaRPr lang="en-US" sz="1200" dirty="0" smtClean="0"/>
          </a:p>
          <a:p>
            <a:r>
              <a:rPr lang="en-US" sz="2400" dirty="0" smtClean="0"/>
              <a:t>Evaluation: For fixed current policy </a:t>
            </a:r>
            <a:r>
              <a:rPr lang="en-US" sz="2400" dirty="0" smtClean="0">
                <a:sym typeface="Symbol" pitchFamily="18" charset="2"/>
              </a:rPr>
              <a:t>, find values with policy evaluation:</a:t>
            </a:r>
          </a:p>
          <a:p>
            <a:pPr lvl="1"/>
            <a:r>
              <a:rPr lang="en-US" sz="2000" dirty="0" smtClean="0">
                <a:sym typeface="Symbol" pitchFamily="18" charset="2"/>
              </a:rPr>
              <a:t>Iterate until values converge:</a:t>
            </a:r>
          </a:p>
          <a:p>
            <a:endParaRPr lang="en-US" sz="2400" dirty="0" smtClean="0">
              <a:sym typeface="Symbol" pitchFamily="18" charset="2"/>
            </a:endParaRPr>
          </a:p>
          <a:p>
            <a:endParaRPr lang="en-US" sz="2400" dirty="0" smtClean="0">
              <a:sym typeface="Symbol" pitchFamily="18" charset="2"/>
            </a:endParaRPr>
          </a:p>
          <a:p>
            <a:endParaRPr lang="en-US" sz="2400" dirty="0" smtClean="0">
              <a:sym typeface="Symbol" pitchFamily="18" charset="2"/>
            </a:endParaRPr>
          </a:p>
          <a:p>
            <a:r>
              <a:rPr lang="en-US" sz="2400" dirty="0" smtClean="0"/>
              <a:t>Improvement: For fixed values, get a better policy using policy extraction</a:t>
            </a:r>
          </a:p>
          <a:p>
            <a:pPr lvl="1"/>
            <a:r>
              <a:rPr lang="en-US" sz="2000" dirty="0" smtClean="0"/>
              <a:t>One-step look-ahead:</a:t>
            </a:r>
          </a:p>
          <a:p>
            <a:endParaRPr lang="en-US" sz="2400" dirty="0" smtClean="0">
              <a:sym typeface="Symbol" pitchFamily="18" charset="2"/>
            </a:endParaRPr>
          </a:p>
        </p:txBody>
      </p:sp>
      <p:pic>
        <p:nvPicPr>
          <p:cNvPr id="9" name="Picture 8" descr="txp_fig"/>
          <p:cNvPicPr>
            <a:picLocks noChangeAspect="1"/>
          </p:cNvPicPr>
          <p:nvPr>
            <p:custDataLst>
              <p:tags r:id="rId1"/>
            </p:custDataLst>
          </p:nvPr>
        </p:nvPicPr>
        <p:blipFill>
          <a:blip r:embed="rId5" cstate="print"/>
          <a:stretch>
            <a:fillRect/>
          </a:stretch>
        </p:blipFill>
        <p:spPr bwMode="auto">
          <a:xfrm>
            <a:off x="2026211" y="2743200"/>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6" cstate="print"/>
          <a:stretch>
            <a:fillRect/>
          </a:stretch>
        </p:blipFill>
        <p:spPr bwMode="auto">
          <a:xfrm>
            <a:off x="2030087" y="4921250"/>
            <a:ext cx="7215495" cy="641061"/>
          </a:xfrm>
          <a:prstGeom prst="rect">
            <a:avLst/>
          </a:prstGeom>
          <a:noFill/>
          <a:ln/>
          <a:effectLst/>
        </p:spPr>
      </p:pic>
    </p:spTree>
    <p:extLst>
      <p:ext uri="{BB962C8B-B14F-4D97-AF65-F5344CB8AC3E}">
        <p14:creationId xmlns:p14="http://schemas.microsoft.com/office/powerpoint/2010/main" val="19856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6230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Comparison</a:t>
            </a:r>
          </a:p>
        </p:txBody>
      </p:sp>
      <p:sp>
        <p:nvSpPr>
          <p:cNvPr id="33795" name="Rectangle 3"/>
          <p:cNvSpPr>
            <a:spLocks noGrp="1" noChangeArrowheads="1"/>
          </p:cNvSpPr>
          <p:nvPr>
            <p:ph idx="1"/>
          </p:nvPr>
        </p:nvSpPr>
        <p:spPr>
          <a:xfrm>
            <a:off x="457200" y="1447800"/>
            <a:ext cx="11201400" cy="5257800"/>
          </a:xfrm>
        </p:spPr>
        <p:txBody>
          <a:bodyPr/>
          <a:lstStyle/>
          <a:p>
            <a:r>
              <a:rPr lang="en-US" sz="2400" dirty="0" smtClean="0"/>
              <a:t>Both value iteration and policy iteration compute the same thing (all optimal values)</a:t>
            </a:r>
          </a:p>
          <a:p>
            <a:pPr lvl="3"/>
            <a:endParaRPr lang="en-US" sz="1200" dirty="0" smtClean="0"/>
          </a:p>
          <a:p>
            <a:r>
              <a:rPr lang="en-US" sz="2400" dirty="0" smtClean="0"/>
              <a:t>In value iteration:</a:t>
            </a:r>
          </a:p>
          <a:p>
            <a:pPr lvl="1"/>
            <a:r>
              <a:rPr lang="en-US" sz="2200" dirty="0" smtClean="0"/>
              <a:t>Every iteration updates both the values and (implicitly) the policy</a:t>
            </a:r>
          </a:p>
          <a:p>
            <a:pPr lvl="1"/>
            <a:r>
              <a:rPr lang="en-US" sz="2200" dirty="0" smtClean="0"/>
              <a:t>We don’t track the policy, but taking the max over actions implicitly </a:t>
            </a:r>
            <a:r>
              <a:rPr lang="en-US" sz="2200" dirty="0" err="1" smtClean="0"/>
              <a:t>recomputes</a:t>
            </a:r>
            <a:r>
              <a:rPr lang="en-US" sz="2200" dirty="0" smtClean="0"/>
              <a:t> it</a:t>
            </a:r>
          </a:p>
          <a:p>
            <a:pPr lvl="3"/>
            <a:endParaRPr lang="en-US" sz="1200" dirty="0" smtClean="0"/>
          </a:p>
          <a:p>
            <a:r>
              <a:rPr lang="en-US" sz="2400" dirty="0" smtClean="0"/>
              <a:t>In policy iteration:</a:t>
            </a:r>
          </a:p>
          <a:p>
            <a:pPr lvl="1"/>
            <a:r>
              <a:rPr lang="en-US" sz="2200" dirty="0" smtClean="0"/>
              <a:t>We do several passes that update utilities with fixed policy (each pass is fast because we consider only one action, not all of them)</a:t>
            </a:r>
          </a:p>
          <a:p>
            <a:pPr lvl="1"/>
            <a:r>
              <a:rPr lang="en-US" sz="2200" dirty="0" smtClean="0"/>
              <a:t>After the policy is evaluated, a new policy is chosen (slow like a value iteration pass)</a:t>
            </a:r>
          </a:p>
          <a:p>
            <a:pPr lvl="1"/>
            <a:r>
              <a:rPr lang="en-US" sz="2200" dirty="0" smtClean="0"/>
              <a:t>The new policy will be better (or we’re done)</a:t>
            </a:r>
          </a:p>
          <a:p>
            <a:pPr lvl="4"/>
            <a:endParaRPr lang="en-US" sz="1200" dirty="0" smtClean="0"/>
          </a:p>
          <a:p>
            <a:pPr>
              <a:spcBef>
                <a:spcPts val="1200"/>
              </a:spcBef>
            </a:pPr>
            <a:r>
              <a:rPr lang="en-US" sz="2400" dirty="0" smtClean="0"/>
              <a:t>Both are dynamic programs for solving MDPs</a:t>
            </a:r>
          </a:p>
        </p:txBody>
      </p:sp>
    </p:spTree>
    <p:extLst>
      <p:ext uri="{BB962C8B-B14F-4D97-AF65-F5344CB8AC3E}">
        <p14:creationId xmlns:p14="http://schemas.microsoft.com/office/powerpoint/2010/main" val="313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MDP Algorithms</a:t>
            </a:r>
            <a:endParaRPr lang="en-US" dirty="0"/>
          </a:p>
        </p:txBody>
      </p:sp>
      <p:sp>
        <p:nvSpPr>
          <p:cNvPr id="3" name="Content Placeholder 2"/>
          <p:cNvSpPr>
            <a:spLocks noGrp="1"/>
          </p:cNvSpPr>
          <p:nvPr>
            <p:ph idx="1"/>
          </p:nvPr>
        </p:nvSpPr>
        <p:spPr/>
        <p:txBody>
          <a:bodyPr/>
          <a:lstStyle/>
          <a:p>
            <a:r>
              <a:rPr lang="en-US" sz="2800" dirty="0" smtClean="0"/>
              <a:t>So you want to….</a:t>
            </a:r>
          </a:p>
          <a:p>
            <a:pPr lvl="1"/>
            <a:r>
              <a:rPr lang="en-US" sz="2400" dirty="0" smtClean="0"/>
              <a:t>Compute optimal values: use value iteration or policy iteration</a:t>
            </a:r>
          </a:p>
          <a:p>
            <a:pPr lvl="1"/>
            <a:r>
              <a:rPr lang="en-US" sz="2400" dirty="0" smtClean="0"/>
              <a:t>Compute values for a particular policy: use policy evaluation</a:t>
            </a:r>
          </a:p>
          <a:p>
            <a:pPr lvl="1"/>
            <a:r>
              <a:rPr lang="en-US" sz="2400" dirty="0" smtClean="0"/>
              <a:t>Turn your values into a policy: use policy extraction (one-step </a:t>
            </a:r>
            <a:r>
              <a:rPr lang="en-US" sz="2400" dirty="0" err="1" smtClean="0"/>
              <a:t>lookahead</a:t>
            </a:r>
            <a:r>
              <a:rPr lang="en-US" sz="2400" dirty="0" smtClean="0"/>
              <a:t>)</a:t>
            </a:r>
          </a:p>
          <a:p>
            <a:pPr lvl="1"/>
            <a:endParaRPr lang="en-US" sz="2400" dirty="0" smtClean="0"/>
          </a:p>
          <a:p>
            <a:r>
              <a:rPr lang="en-US" sz="2800" dirty="0" smtClean="0"/>
              <a:t>These all look the same!</a:t>
            </a:r>
          </a:p>
          <a:p>
            <a:pPr lvl="1"/>
            <a:r>
              <a:rPr lang="en-US" sz="2400" dirty="0" smtClean="0"/>
              <a:t>They basically are – they are all variations of Bellman updates</a:t>
            </a:r>
          </a:p>
          <a:p>
            <a:pPr lvl="1"/>
            <a:r>
              <a:rPr lang="en-US" sz="2400" dirty="0" smtClean="0"/>
              <a:t>They all use one-step </a:t>
            </a:r>
            <a:r>
              <a:rPr lang="en-US" sz="2400" dirty="0" err="1" smtClean="0"/>
              <a:t>lookahead</a:t>
            </a:r>
            <a:r>
              <a:rPr lang="en-US" sz="2400" dirty="0" smtClean="0"/>
              <a:t> </a:t>
            </a:r>
            <a:r>
              <a:rPr lang="en-US" sz="2400" dirty="0" err="1" smtClean="0"/>
              <a:t>expectimax</a:t>
            </a:r>
            <a:r>
              <a:rPr lang="en-US" sz="2400" dirty="0" smtClean="0"/>
              <a:t> fragments</a:t>
            </a:r>
          </a:p>
          <a:p>
            <a:pPr lvl="1"/>
            <a:r>
              <a:rPr lang="en-US" sz="2400" dirty="0" smtClean="0"/>
              <a:t>They differ only in whether we plug in a fixed policy or max over actions</a:t>
            </a:r>
          </a:p>
        </p:txBody>
      </p:sp>
    </p:spTree>
    <p:extLst>
      <p:ext uri="{BB962C8B-B14F-4D97-AF65-F5344CB8AC3E}">
        <p14:creationId xmlns:p14="http://schemas.microsoft.com/office/powerpoint/2010/main" val="9871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Bandits</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pic>
        <p:nvPicPr>
          <p:cNvPr id="4710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800600" y="3049893"/>
            <a:ext cx="2819400" cy="3501414"/>
          </a:xfrm>
          <a:prstGeom prst="rect">
            <a:avLst/>
          </a:prstGeom>
          <a:noFill/>
        </p:spPr>
      </p:pic>
    </p:spTree>
    <p:extLst>
      <p:ext uri="{BB962C8B-B14F-4D97-AF65-F5344CB8AC3E}">
        <p14:creationId xmlns:p14="http://schemas.microsoft.com/office/powerpoint/2010/main" val="6893214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Double-Bandit MDP</a:t>
            </a:r>
            <a:endParaRPr lang="en-US" dirty="0"/>
          </a:p>
        </p:txBody>
      </p:sp>
      <p:sp>
        <p:nvSpPr>
          <p:cNvPr id="3" name="Content Placeholder 2"/>
          <p:cNvSpPr>
            <a:spLocks noGrp="1"/>
          </p:cNvSpPr>
          <p:nvPr>
            <p:ph idx="1"/>
          </p:nvPr>
        </p:nvSpPr>
        <p:spPr>
          <a:xfrm>
            <a:off x="406400" y="1371600"/>
            <a:ext cx="11379200" cy="4729164"/>
          </a:xfrm>
        </p:spPr>
        <p:txBody>
          <a:bodyPr/>
          <a:lstStyle/>
          <a:p>
            <a:r>
              <a:rPr lang="en-US" sz="2400" dirty="0" smtClean="0"/>
              <a:t>Actions: </a:t>
            </a:r>
            <a:r>
              <a:rPr lang="en-US" sz="2400" i="1" dirty="0" smtClean="0">
                <a:solidFill>
                  <a:srgbClr val="3333FF"/>
                </a:solidFill>
              </a:rPr>
              <a:t>Blue</a:t>
            </a:r>
            <a:r>
              <a:rPr lang="en-US" sz="2400" i="1" dirty="0" smtClean="0"/>
              <a:t>, </a:t>
            </a:r>
            <a:r>
              <a:rPr lang="en-US" sz="2400" i="1" dirty="0" smtClean="0">
                <a:solidFill>
                  <a:srgbClr val="C00000"/>
                </a:solidFill>
              </a:rPr>
              <a:t>Red</a:t>
            </a:r>
          </a:p>
          <a:p>
            <a:r>
              <a:rPr lang="en-US" sz="2400" dirty="0" smtClean="0"/>
              <a:t>States: </a:t>
            </a:r>
            <a:r>
              <a:rPr lang="en-US" sz="2400" dirty="0" smtClean="0">
                <a:solidFill>
                  <a:srgbClr val="008000"/>
                </a:solidFill>
              </a:rPr>
              <a:t>Win</a:t>
            </a:r>
            <a:r>
              <a:rPr lang="en-US" sz="2400" dirty="0" smtClean="0">
                <a:solidFill>
                  <a:schemeClr val="tx1"/>
                </a:solidFill>
              </a:rPr>
              <a:t>, Lose</a:t>
            </a:r>
            <a:endParaRPr lang="en-US" sz="2400" dirty="0">
              <a:solidFill>
                <a:schemeClr val="tx1"/>
              </a:solidFill>
            </a:endParaRPr>
          </a:p>
        </p:txBody>
      </p:sp>
      <p:sp>
        <p:nvSpPr>
          <p:cNvPr id="5" name="Oval 4"/>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6" name="Oval 5"/>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8" name="Curved Connector 7"/>
          <p:cNvCxnSpPr>
            <a:stCxn id="5" idx="0"/>
            <a:endCxn id="6"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0"/>
            <a:endCxn id="5"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6" idx="4"/>
            <a:endCxn id="5"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urved Connector 13"/>
          <p:cNvCxnSpPr>
            <a:stCxn id="6" idx="4"/>
            <a:endCxn id="6"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6" idx="6"/>
            <a:endCxn id="5"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Curved Connector 13"/>
          <p:cNvCxnSpPr>
            <a:stCxn id="5" idx="4"/>
            <a:endCxn id="5"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600200" y="39624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79" name="TextBox 78"/>
          <p:cNvSpPr txBox="1"/>
          <p:nvPr/>
        </p:nvSpPr>
        <p:spPr>
          <a:xfrm>
            <a:off x="9448800" y="3886200"/>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80" name="TextBox 79"/>
          <p:cNvSpPr txBox="1"/>
          <p:nvPr/>
        </p:nvSpPr>
        <p:spPr>
          <a:xfrm>
            <a:off x="5334000" y="1976735"/>
            <a:ext cx="2133600" cy="461665"/>
          </a:xfrm>
          <a:prstGeom prst="rect">
            <a:avLst/>
          </a:prstGeom>
          <a:noFill/>
        </p:spPr>
        <p:txBody>
          <a:bodyPr wrap="square" rtlCol="0">
            <a:spAutoFit/>
          </a:bodyPr>
          <a:lstStyle/>
          <a:p>
            <a:r>
              <a:rPr lang="en-US" sz="2400" dirty="0" smtClean="0">
                <a:latin typeface="Calibri" pitchFamily="34" charset="0"/>
              </a:rPr>
              <a:t>0.25 	</a:t>
            </a:r>
            <a:r>
              <a:rPr lang="en-US" sz="2400" dirty="0" smtClean="0">
                <a:solidFill>
                  <a:srgbClr val="008000"/>
                </a:solidFill>
                <a:latin typeface="Calibri" pitchFamily="34" charset="0"/>
              </a:rPr>
              <a:t>$0</a:t>
            </a:r>
            <a:endParaRPr lang="en-US" sz="2400" dirty="0">
              <a:latin typeface="Calibri" pitchFamily="34" charset="0"/>
            </a:endParaRPr>
          </a:p>
        </p:txBody>
      </p:sp>
      <p:sp>
        <p:nvSpPr>
          <p:cNvPr id="81" name="TextBox 80"/>
          <p:cNvSpPr txBox="1"/>
          <p:nvPr/>
        </p:nvSpPr>
        <p:spPr>
          <a:xfrm>
            <a:off x="4800600" y="2826603"/>
            <a:ext cx="2133600" cy="830997"/>
          </a:xfrm>
          <a:prstGeom prst="rect">
            <a:avLst/>
          </a:prstGeom>
          <a:noFill/>
        </p:spPr>
        <p:txBody>
          <a:bodyPr wrap="square" rtlCol="0">
            <a:spAutoFit/>
          </a:bodyPr>
          <a:lstStyle/>
          <a:p>
            <a:r>
              <a:rPr lang="en-US" sz="2400" dirty="0" smtClean="0">
                <a:latin typeface="Calibri" pitchFamily="34" charset="0"/>
              </a:rPr>
              <a:t>0.75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82" name="TextBox 81"/>
          <p:cNvSpPr txBox="1"/>
          <p:nvPr/>
        </p:nvSpPr>
        <p:spPr>
          <a:xfrm>
            <a:off x="5486400" y="4343400"/>
            <a:ext cx="2133600" cy="461665"/>
          </a:xfrm>
          <a:prstGeom prst="rect">
            <a:avLst/>
          </a:prstGeom>
          <a:noFill/>
        </p:spPr>
        <p:txBody>
          <a:bodyPr wrap="square" rtlCol="0">
            <a:spAutoFit/>
          </a:bodyPr>
          <a:lstStyle/>
          <a:p>
            <a:r>
              <a:rPr lang="en-US" sz="2400" dirty="0" smtClean="0">
                <a:latin typeface="Calibri" pitchFamily="34" charset="0"/>
              </a:rPr>
              <a:t>0.75 	</a:t>
            </a:r>
            <a:r>
              <a:rPr lang="en-US" sz="2400" dirty="0" smtClean="0">
                <a:solidFill>
                  <a:srgbClr val="008000"/>
                </a:solidFill>
                <a:latin typeface="Calibri" pitchFamily="34" charset="0"/>
              </a:rPr>
              <a:t>$2</a:t>
            </a:r>
            <a:endParaRPr lang="en-US" sz="2400" dirty="0">
              <a:latin typeface="Calibri" pitchFamily="34" charset="0"/>
            </a:endParaRPr>
          </a:p>
        </p:txBody>
      </p:sp>
      <p:sp>
        <p:nvSpPr>
          <p:cNvPr id="83" name="TextBox 82"/>
          <p:cNvSpPr txBox="1"/>
          <p:nvPr/>
        </p:nvSpPr>
        <p:spPr>
          <a:xfrm>
            <a:off x="6858000" y="3352800"/>
            <a:ext cx="2133600" cy="830997"/>
          </a:xfrm>
          <a:prstGeom prst="rect">
            <a:avLst/>
          </a:prstGeom>
          <a:noFill/>
        </p:spPr>
        <p:txBody>
          <a:bodyPr wrap="square" rtlCol="0">
            <a:spAutoFit/>
          </a:bodyPr>
          <a:lstStyle/>
          <a:p>
            <a:r>
              <a:rPr lang="en-US" sz="2400" dirty="0" smtClean="0">
                <a:latin typeface="Calibri" pitchFamily="34" charset="0"/>
              </a:rPr>
              <a:t>0.25 </a:t>
            </a:r>
          </a:p>
          <a:p>
            <a:r>
              <a:rPr lang="en-US" sz="2400" dirty="0" smtClean="0">
                <a:solidFill>
                  <a:srgbClr val="008000"/>
                </a:solidFill>
                <a:latin typeface="Calibri" pitchFamily="34" charset="0"/>
              </a:rPr>
              <a:t>$0</a:t>
            </a:r>
            <a:endParaRPr lang="en-US" sz="2400" dirty="0">
              <a:latin typeface="Calibri" pitchFamily="34" charset="0"/>
            </a:endParaRPr>
          </a:p>
        </p:txBody>
      </p:sp>
      <p:sp>
        <p:nvSpPr>
          <p:cNvPr id="84" name="Rounded Rectangle 83"/>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pitchFamily="34" charset="0"/>
              </a:rPr>
              <a:t>No discount</a:t>
            </a: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100 time steps</a:t>
            </a:r>
            <a:endParaRPr lang="en-US" sz="800" i="1" dirty="0" smtClean="0">
              <a:solidFill>
                <a:schemeClr val="tx1"/>
              </a:solidFill>
              <a:latin typeface="Calibri" pitchFamily="34" charset="0"/>
            </a:endParaRPr>
          </a:p>
          <a:p>
            <a:pPr algn="ctr"/>
            <a:endParaRPr lang="en-US" sz="400" i="1" dirty="0" smtClean="0">
              <a:solidFill>
                <a:schemeClr val="tx1"/>
              </a:solidFill>
              <a:latin typeface="Calibri" pitchFamily="34" charset="0"/>
            </a:endParaRPr>
          </a:p>
          <a:p>
            <a:pPr algn="ctr"/>
            <a:r>
              <a:rPr lang="en-US" sz="2000" i="1" dirty="0" smtClean="0">
                <a:solidFill>
                  <a:schemeClr val="tx1"/>
                </a:solidFill>
                <a:latin typeface="Calibri" pitchFamily="34" charset="0"/>
              </a:rPr>
              <a:t>Both states have the same value</a:t>
            </a:r>
            <a:endParaRPr lang="en-US" sz="2000" i="1" dirty="0">
              <a:solidFill>
                <a:schemeClr val="tx1"/>
              </a:solidFill>
              <a:latin typeface="Calibri" pitchFamily="34" charset="0"/>
            </a:endParaRPr>
          </a:p>
        </p:txBody>
      </p:sp>
    </p:spTree>
    <p:extLst>
      <p:ext uri="{BB962C8B-B14F-4D97-AF65-F5344CB8AC3E}">
        <p14:creationId xmlns:p14="http://schemas.microsoft.com/office/powerpoint/2010/main" val="59368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Offline Planning</a:t>
            </a:r>
            <a:endParaRPr lang="en-US" dirty="0">
              <a:latin typeface="Calibri"/>
              <a:cs typeface="Calibri"/>
            </a:endParaRPr>
          </a:p>
        </p:txBody>
      </p:sp>
      <p:sp>
        <p:nvSpPr>
          <p:cNvPr id="3" name="Content Placeholder 2"/>
          <p:cNvSpPr>
            <a:spLocks noGrp="1"/>
          </p:cNvSpPr>
          <p:nvPr>
            <p:ph idx="1"/>
          </p:nvPr>
        </p:nvSpPr>
        <p:spPr>
          <a:xfrm>
            <a:off x="406400" y="1295400"/>
            <a:ext cx="11379200" cy="4729164"/>
          </a:xfrm>
        </p:spPr>
        <p:txBody>
          <a:bodyPr/>
          <a:lstStyle/>
          <a:p>
            <a:r>
              <a:rPr lang="en-US" sz="2800" dirty="0" smtClean="0">
                <a:latin typeface="Calibri"/>
                <a:cs typeface="Calibri"/>
              </a:rPr>
              <a:t>Solving MDPs is offline planning</a:t>
            </a:r>
          </a:p>
          <a:p>
            <a:pPr lvl="1"/>
            <a:r>
              <a:rPr lang="en-US" sz="2400" dirty="0" smtClean="0">
                <a:latin typeface="Calibri"/>
                <a:cs typeface="Calibri"/>
              </a:rPr>
              <a:t>You determine all quantities through computation</a:t>
            </a:r>
          </a:p>
          <a:p>
            <a:pPr lvl="1"/>
            <a:r>
              <a:rPr lang="en-US" sz="2400" dirty="0" smtClean="0">
                <a:latin typeface="Calibri"/>
                <a:cs typeface="Calibri"/>
              </a:rPr>
              <a:t>You need to know the details of the MDP</a:t>
            </a:r>
          </a:p>
          <a:p>
            <a:pPr lvl="1"/>
            <a:r>
              <a:rPr lang="en-US" sz="2400" dirty="0" smtClean="0">
                <a:latin typeface="Calibri"/>
                <a:cs typeface="Calibri"/>
              </a:rPr>
              <a:t>You do not actually play the game!</a:t>
            </a:r>
            <a:endParaRPr lang="en-US" sz="2400" dirty="0">
              <a:latin typeface="Calibri"/>
              <a:cs typeface="Calibri"/>
            </a:endParaRPr>
          </a:p>
        </p:txBody>
      </p:sp>
      <p:sp>
        <p:nvSpPr>
          <p:cNvPr id="4" name="TextBox 3"/>
          <p:cNvSpPr txBox="1"/>
          <p:nvPr/>
        </p:nvSpPr>
        <p:spPr>
          <a:xfrm>
            <a:off x="1219200" y="4495800"/>
            <a:ext cx="2590800" cy="523220"/>
          </a:xfrm>
          <a:prstGeom prst="rect">
            <a:avLst/>
          </a:prstGeom>
          <a:noFill/>
        </p:spPr>
        <p:txBody>
          <a:bodyPr wrap="square" rtlCol="0">
            <a:spAutoFit/>
          </a:bodyPr>
          <a:lstStyle/>
          <a:p>
            <a:r>
              <a:rPr lang="en-US" sz="2800" dirty="0" smtClean="0">
                <a:solidFill>
                  <a:srgbClr val="C00000"/>
                </a:solidFill>
                <a:latin typeface="Calibri"/>
                <a:cs typeface="Calibri"/>
              </a:rPr>
              <a:t>Play Red</a:t>
            </a:r>
            <a:endParaRPr lang="en-US" sz="2800" dirty="0">
              <a:solidFill>
                <a:srgbClr val="C00000"/>
              </a:solidFill>
              <a:latin typeface="Calibri"/>
              <a:cs typeface="Calibri"/>
            </a:endParaRPr>
          </a:p>
        </p:txBody>
      </p:sp>
      <p:sp>
        <p:nvSpPr>
          <p:cNvPr id="5" name="TextBox 4"/>
          <p:cNvSpPr txBox="1"/>
          <p:nvPr/>
        </p:nvSpPr>
        <p:spPr>
          <a:xfrm>
            <a:off x="1219200" y="5420380"/>
            <a:ext cx="2590800" cy="523220"/>
          </a:xfrm>
          <a:prstGeom prst="rect">
            <a:avLst/>
          </a:prstGeom>
          <a:noFill/>
        </p:spPr>
        <p:txBody>
          <a:bodyPr wrap="square" rtlCol="0">
            <a:spAutoFit/>
          </a:bodyPr>
          <a:lstStyle/>
          <a:p>
            <a:r>
              <a:rPr lang="en-US" sz="2800" dirty="0" smtClean="0">
                <a:solidFill>
                  <a:srgbClr val="0070C0"/>
                </a:solidFill>
                <a:latin typeface="Calibri"/>
                <a:cs typeface="Calibri"/>
              </a:rPr>
              <a:t>Play Blue</a:t>
            </a:r>
            <a:endParaRPr lang="en-US" sz="2800" dirty="0">
              <a:solidFill>
                <a:srgbClr val="0070C0"/>
              </a:solidFill>
              <a:latin typeface="Calibri"/>
              <a:cs typeface="Calibri"/>
            </a:endParaRPr>
          </a:p>
        </p:txBody>
      </p:sp>
      <p:sp>
        <p:nvSpPr>
          <p:cNvPr id="6" name="TextBox 5"/>
          <p:cNvSpPr txBox="1"/>
          <p:nvPr/>
        </p:nvSpPr>
        <p:spPr>
          <a:xfrm>
            <a:off x="3429000" y="3667780"/>
            <a:ext cx="4876800" cy="523220"/>
          </a:xfrm>
          <a:prstGeom prst="rect">
            <a:avLst/>
          </a:prstGeom>
          <a:noFill/>
        </p:spPr>
        <p:txBody>
          <a:bodyPr wrap="square" rtlCol="0">
            <a:spAutoFit/>
          </a:bodyPr>
          <a:lstStyle/>
          <a:p>
            <a:r>
              <a:rPr lang="en-US" sz="2800" dirty="0" smtClean="0">
                <a:latin typeface="Calibri"/>
                <a:cs typeface="Calibri"/>
              </a:rPr>
              <a:t>Value</a:t>
            </a:r>
            <a:endParaRPr lang="en-US" sz="2800" dirty="0">
              <a:latin typeface="Calibri"/>
              <a:cs typeface="Calibri"/>
            </a:endParaRPr>
          </a:p>
        </p:txBody>
      </p:sp>
      <p:sp>
        <p:nvSpPr>
          <p:cNvPr id="7" name="Rounded Rectangle 6"/>
          <p:cNvSpPr/>
          <p:nvPr/>
        </p:nvSpPr>
        <p:spPr>
          <a:xfrm>
            <a:off x="9525000" y="1371600"/>
            <a:ext cx="2209800" cy="17526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libri"/>
                <a:cs typeface="Calibri"/>
              </a:rPr>
              <a:t>No discount</a:t>
            </a: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100 time steps</a:t>
            </a:r>
            <a:endParaRPr lang="en-US" sz="800" i="1" dirty="0" smtClean="0">
              <a:solidFill>
                <a:schemeClr val="tx1"/>
              </a:solidFill>
              <a:latin typeface="Calibri"/>
              <a:cs typeface="Calibri"/>
            </a:endParaRPr>
          </a:p>
          <a:p>
            <a:pPr algn="ctr"/>
            <a:endParaRPr lang="en-US" sz="400" i="1" dirty="0" smtClean="0">
              <a:solidFill>
                <a:schemeClr val="tx1"/>
              </a:solidFill>
              <a:latin typeface="Calibri"/>
              <a:cs typeface="Calibri"/>
            </a:endParaRPr>
          </a:p>
          <a:p>
            <a:pPr algn="ctr"/>
            <a:r>
              <a:rPr lang="en-US" sz="2000" i="1" dirty="0" smtClean="0">
                <a:solidFill>
                  <a:schemeClr val="tx1"/>
                </a:solidFill>
                <a:latin typeface="Calibri"/>
                <a:cs typeface="Calibri"/>
              </a:rPr>
              <a:t>Both states have the same value</a:t>
            </a:r>
            <a:endParaRPr lang="en-US" sz="2000" i="1" dirty="0">
              <a:solidFill>
                <a:schemeClr val="tx1"/>
              </a:solidFill>
              <a:latin typeface="Calibri"/>
              <a:cs typeface="Calibri"/>
            </a:endParaRPr>
          </a:p>
        </p:txBody>
      </p:sp>
      <p:sp>
        <p:nvSpPr>
          <p:cNvPr id="8" name="TextBox 7"/>
          <p:cNvSpPr txBox="1"/>
          <p:nvPr/>
        </p:nvSpPr>
        <p:spPr>
          <a:xfrm>
            <a:off x="3352800" y="4505980"/>
            <a:ext cx="1066800" cy="523220"/>
          </a:xfrm>
          <a:prstGeom prst="rect">
            <a:avLst/>
          </a:prstGeom>
          <a:noFill/>
        </p:spPr>
        <p:txBody>
          <a:bodyPr wrap="square" rtlCol="0">
            <a:spAutoFit/>
          </a:bodyPr>
          <a:lstStyle/>
          <a:p>
            <a:pPr algn="r"/>
            <a:r>
              <a:rPr lang="en-US" sz="2800" dirty="0" smtClean="0">
                <a:latin typeface="Calibri"/>
                <a:cs typeface="Calibri"/>
              </a:rPr>
              <a:t>150</a:t>
            </a:r>
            <a:endParaRPr lang="en-US" sz="2800" dirty="0">
              <a:latin typeface="Calibri"/>
              <a:cs typeface="Calibri"/>
            </a:endParaRPr>
          </a:p>
        </p:txBody>
      </p:sp>
      <p:sp>
        <p:nvSpPr>
          <p:cNvPr id="9" name="TextBox 8"/>
          <p:cNvSpPr txBox="1"/>
          <p:nvPr/>
        </p:nvSpPr>
        <p:spPr>
          <a:xfrm>
            <a:off x="3352800" y="5420380"/>
            <a:ext cx="1066800" cy="523220"/>
          </a:xfrm>
          <a:prstGeom prst="rect">
            <a:avLst/>
          </a:prstGeom>
          <a:noFill/>
        </p:spPr>
        <p:txBody>
          <a:bodyPr wrap="square" rtlCol="0">
            <a:spAutoFit/>
          </a:bodyPr>
          <a:lstStyle/>
          <a:p>
            <a:pPr algn="r"/>
            <a:r>
              <a:rPr lang="en-US" sz="2800" dirty="0" smtClean="0">
                <a:latin typeface="Calibri"/>
                <a:cs typeface="Calibri"/>
              </a:rPr>
              <a:t>100</a:t>
            </a:r>
            <a:endParaRPr lang="en-US" sz="2800" dirty="0">
              <a:latin typeface="Calibri"/>
              <a:cs typeface="Calibri"/>
            </a:endParaRPr>
          </a:p>
        </p:txBody>
      </p:sp>
      <p:grpSp>
        <p:nvGrpSpPr>
          <p:cNvPr id="24" name="Group 23"/>
          <p:cNvGrpSpPr/>
          <p:nvPr/>
        </p:nvGrpSpPr>
        <p:grpSpPr>
          <a:xfrm>
            <a:off x="5410200" y="3304073"/>
            <a:ext cx="6705600" cy="2696855"/>
            <a:chOff x="1600200" y="1815326"/>
            <a:chExt cx="8756724" cy="3521777"/>
          </a:xfrm>
        </p:grpSpPr>
        <p:sp>
          <p:nvSpPr>
            <p:cNvPr id="10" name="Oval 9"/>
            <p:cNvSpPr/>
            <p:nvPr/>
          </p:nvSpPr>
          <p:spPr>
            <a:xfrm>
              <a:off x="3276600" y="3276601"/>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a:cs typeface="Calibri"/>
                </a:rPr>
                <a:t>W</a:t>
              </a:r>
              <a:endParaRPr lang="en-US" sz="2800" dirty="0">
                <a:solidFill>
                  <a:srgbClr val="008000"/>
                </a:solidFill>
                <a:latin typeface="Calibri"/>
                <a:cs typeface="Calibri"/>
              </a:endParaRPr>
            </a:p>
          </p:txBody>
        </p:sp>
        <p:sp>
          <p:nvSpPr>
            <p:cNvPr id="11" name="Oval 10"/>
            <p:cNvSpPr/>
            <p:nvPr/>
          </p:nvSpPr>
          <p:spPr>
            <a:xfrm>
              <a:off x="8229600" y="3276601"/>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a:cs typeface="Calibri"/>
                </a:rPr>
                <a:t>L</a:t>
              </a:r>
              <a:endParaRPr lang="en-US" sz="2800" dirty="0">
                <a:solidFill>
                  <a:schemeClr val="tx1"/>
                </a:solidFill>
                <a:latin typeface="Calibri"/>
                <a:cs typeface="Calibri"/>
              </a:endParaRPr>
            </a:p>
          </p:txBody>
        </p:sp>
        <p:cxnSp>
          <p:nvCxnSpPr>
            <p:cNvPr id="12" name="Curved Connector 11"/>
            <p:cNvCxnSpPr>
              <a:stCxn id="10" idx="0"/>
              <a:endCxn id="11" idx="1"/>
            </p:cNvCxnSpPr>
            <p:nvPr/>
          </p:nvCxnSpPr>
          <p:spPr>
            <a:xfrm rot="16200000" flipH="1">
              <a:off x="5924549" y="971551"/>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3"/>
            <p:cNvCxnSpPr>
              <a:stCxn id="10" idx="0"/>
              <a:endCxn id="10" idx="6"/>
            </p:cNvCxnSpPr>
            <p:nvPr/>
          </p:nvCxnSpPr>
          <p:spPr>
            <a:xfrm rot="16200000" flipH="1">
              <a:off x="3619500" y="3276601"/>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1" idx="4"/>
              <a:endCxn id="10" idx="5"/>
            </p:cNvCxnSpPr>
            <p:nvPr/>
          </p:nvCxnSpPr>
          <p:spPr>
            <a:xfrm rot="5400000" flipH="1">
              <a:off x="6167017" y="1556919"/>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urved Connector 13"/>
            <p:cNvCxnSpPr>
              <a:stCxn id="11" idx="4"/>
              <a:endCxn id="11" idx="2"/>
            </p:cNvCxnSpPr>
            <p:nvPr/>
          </p:nvCxnSpPr>
          <p:spPr>
            <a:xfrm rot="5400000" flipH="1">
              <a:off x="8229600" y="3619501"/>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6" name="Curved Connector 29"/>
            <p:cNvCxnSpPr>
              <a:stCxn id="11" idx="6"/>
              <a:endCxn id="10" idx="4"/>
            </p:cNvCxnSpPr>
            <p:nvPr/>
          </p:nvCxnSpPr>
          <p:spPr>
            <a:xfrm flipH="1">
              <a:off x="3619500" y="3619501"/>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Curved Connector 13"/>
            <p:cNvCxnSpPr>
              <a:stCxn id="10" idx="4"/>
              <a:endCxn id="10" idx="2"/>
            </p:cNvCxnSpPr>
            <p:nvPr/>
          </p:nvCxnSpPr>
          <p:spPr>
            <a:xfrm rot="5400000" flipH="1">
              <a:off x="3276600" y="3619501"/>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00200" y="3769613"/>
              <a:ext cx="995082" cy="1567488"/>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19" name="TextBox 18"/>
            <p:cNvSpPr txBox="1"/>
            <p:nvPr/>
          </p:nvSpPr>
          <p:spPr>
            <a:xfrm>
              <a:off x="9349291" y="3769614"/>
              <a:ext cx="1007633" cy="1567489"/>
            </a:xfrm>
            <a:prstGeom prst="rect">
              <a:avLst/>
            </a:prstGeom>
            <a:noFill/>
          </p:spPr>
          <p:txBody>
            <a:bodyPr wrap="square" rtlCol="0">
              <a:spAutoFit/>
            </a:bodyPr>
            <a:lstStyle/>
            <a:p>
              <a:r>
                <a:rPr lang="en-US" sz="2400" dirty="0" smtClean="0">
                  <a:solidFill>
                    <a:srgbClr val="008000"/>
                  </a:solidFill>
                  <a:latin typeface="Calibri"/>
                  <a:cs typeface="Calibri"/>
                </a:rPr>
                <a:t>$1</a:t>
              </a:r>
            </a:p>
            <a:p>
              <a:endParaRPr lang="en-US" sz="2400" dirty="0" smtClean="0">
                <a:latin typeface="Calibri"/>
                <a:cs typeface="Calibri"/>
              </a:endParaRPr>
            </a:p>
            <a:p>
              <a:r>
                <a:rPr lang="en-US" sz="2400" dirty="0" smtClean="0">
                  <a:latin typeface="Calibri"/>
                  <a:cs typeface="Calibri"/>
                </a:rPr>
                <a:t>1.0</a:t>
              </a:r>
              <a:endParaRPr lang="en-US" sz="2400" dirty="0">
                <a:latin typeface="Calibri"/>
                <a:cs typeface="Calibri"/>
              </a:endParaRPr>
            </a:p>
          </p:txBody>
        </p:sp>
        <p:sp>
          <p:nvSpPr>
            <p:cNvPr id="20" name="TextBox 19"/>
            <p:cNvSpPr txBox="1"/>
            <p:nvPr/>
          </p:nvSpPr>
          <p:spPr>
            <a:xfrm>
              <a:off x="5333999" y="1815326"/>
              <a:ext cx="2133600" cy="602880"/>
            </a:xfrm>
            <a:prstGeom prst="rect">
              <a:avLst/>
            </a:prstGeom>
            <a:noFill/>
          </p:spPr>
          <p:txBody>
            <a:bodyPr wrap="square" rtlCol="0">
              <a:spAutoFit/>
            </a:bodyPr>
            <a:lstStyle/>
            <a:p>
              <a:r>
                <a:rPr lang="en-US" sz="2400" dirty="0" smtClean="0">
                  <a:latin typeface="Calibri"/>
                  <a:cs typeface="Calibri"/>
                </a:rPr>
                <a:t>0.25 	</a:t>
              </a:r>
              <a:r>
                <a:rPr lang="en-US" sz="2400" dirty="0" smtClean="0">
                  <a:solidFill>
                    <a:srgbClr val="008000"/>
                  </a:solidFill>
                  <a:latin typeface="Calibri"/>
                  <a:cs typeface="Calibri"/>
                </a:rPr>
                <a:t>$0</a:t>
              </a:r>
              <a:endParaRPr lang="en-US" sz="2400" dirty="0">
                <a:latin typeface="Calibri"/>
                <a:cs typeface="Calibri"/>
              </a:endParaRPr>
            </a:p>
          </p:txBody>
        </p:sp>
        <p:sp>
          <p:nvSpPr>
            <p:cNvPr id="21" name="TextBox 20"/>
            <p:cNvSpPr txBox="1"/>
            <p:nvPr/>
          </p:nvSpPr>
          <p:spPr>
            <a:xfrm>
              <a:off x="4800600" y="2826603"/>
              <a:ext cx="2133600" cy="1085185"/>
            </a:xfrm>
            <a:prstGeom prst="rect">
              <a:avLst/>
            </a:prstGeom>
            <a:noFill/>
          </p:spPr>
          <p:txBody>
            <a:bodyPr wrap="square" rtlCol="0">
              <a:spAutoFit/>
            </a:bodyPr>
            <a:lstStyle/>
            <a:p>
              <a:r>
                <a:rPr lang="en-US" sz="2400" dirty="0" smtClean="0">
                  <a:latin typeface="Calibri"/>
                  <a:cs typeface="Calibri"/>
                </a:rPr>
                <a:t>0.75 </a:t>
              </a:r>
            </a:p>
            <a:p>
              <a:r>
                <a:rPr lang="en-US" sz="2400" dirty="0" smtClean="0">
                  <a:solidFill>
                    <a:srgbClr val="008000"/>
                  </a:solidFill>
                  <a:latin typeface="Calibri"/>
                  <a:cs typeface="Calibri"/>
                </a:rPr>
                <a:t>$2</a:t>
              </a:r>
              <a:endParaRPr lang="en-US" sz="2400" dirty="0">
                <a:latin typeface="Calibri"/>
                <a:cs typeface="Calibri"/>
              </a:endParaRPr>
            </a:p>
          </p:txBody>
        </p:sp>
        <p:sp>
          <p:nvSpPr>
            <p:cNvPr id="22" name="TextBox 21"/>
            <p:cNvSpPr txBox="1"/>
            <p:nvPr/>
          </p:nvSpPr>
          <p:spPr>
            <a:xfrm>
              <a:off x="5282004" y="4267157"/>
              <a:ext cx="2133600" cy="602880"/>
            </a:xfrm>
            <a:prstGeom prst="rect">
              <a:avLst/>
            </a:prstGeom>
            <a:noFill/>
          </p:spPr>
          <p:txBody>
            <a:bodyPr wrap="square" rtlCol="0">
              <a:spAutoFit/>
            </a:bodyPr>
            <a:lstStyle/>
            <a:p>
              <a:r>
                <a:rPr lang="en-US" sz="2400" dirty="0" smtClean="0">
                  <a:latin typeface="Calibri"/>
                  <a:cs typeface="Calibri"/>
                </a:rPr>
                <a:t>0.75 	</a:t>
              </a:r>
              <a:r>
                <a:rPr lang="en-US" sz="2400" dirty="0" smtClean="0">
                  <a:solidFill>
                    <a:srgbClr val="008000"/>
                  </a:solidFill>
                  <a:latin typeface="Calibri"/>
                  <a:cs typeface="Calibri"/>
                </a:rPr>
                <a:t>$2</a:t>
              </a:r>
              <a:endParaRPr lang="en-US" sz="2400" dirty="0">
                <a:latin typeface="Calibri"/>
                <a:cs typeface="Calibri"/>
              </a:endParaRPr>
            </a:p>
          </p:txBody>
        </p:sp>
        <p:sp>
          <p:nvSpPr>
            <p:cNvPr id="23" name="TextBox 22"/>
            <p:cNvSpPr txBox="1"/>
            <p:nvPr/>
          </p:nvSpPr>
          <p:spPr>
            <a:xfrm>
              <a:off x="6730701" y="3137634"/>
              <a:ext cx="2133600" cy="1085185"/>
            </a:xfrm>
            <a:prstGeom prst="rect">
              <a:avLst/>
            </a:prstGeom>
            <a:noFill/>
          </p:spPr>
          <p:txBody>
            <a:bodyPr wrap="square" rtlCol="0">
              <a:spAutoFit/>
            </a:bodyPr>
            <a:lstStyle/>
            <a:p>
              <a:r>
                <a:rPr lang="en-US" sz="2400" dirty="0" smtClean="0">
                  <a:latin typeface="Calibri"/>
                  <a:cs typeface="Calibri"/>
                </a:rPr>
                <a:t>0.25 </a:t>
              </a:r>
            </a:p>
            <a:p>
              <a:r>
                <a:rPr lang="en-US" sz="2400" dirty="0" smtClean="0">
                  <a:solidFill>
                    <a:srgbClr val="008000"/>
                  </a:solidFill>
                  <a:latin typeface="Calibri"/>
                  <a:cs typeface="Calibri"/>
                </a:rPr>
                <a:t>$0</a:t>
              </a:r>
              <a:endParaRPr lang="en-US" sz="2400" dirty="0">
                <a:latin typeface="Calibri"/>
                <a:cs typeface="Calibri"/>
              </a:endParaRPr>
            </a:p>
          </p:txBody>
        </p:sp>
      </p:grpSp>
      <p:sp>
        <p:nvSpPr>
          <p:cNvPr id="25" name="Rounded Rectangle 24"/>
          <p:cNvSpPr/>
          <p:nvPr/>
        </p:nvSpPr>
        <p:spPr>
          <a:xfrm>
            <a:off x="762000" y="3429000"/>
            <a:ext cx="4191000" cy="2895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534279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5488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r>
              <a:rPr lang="en-US" smtClean="0">
                <a:latin typeface="Calibri"/>
                <a:ea typeface="ＭＳ Ｐゴシック" pitchFamily="34" charset="-128"/>
                <a:cs typeface="Calibri"/>
              </a:rPr>
              <a:t>The Bellman Equations</a:t>
            </a:r>
          </a:p>
        </p:txBody>
      </p:sp>
      <p:sp>
        <p:nvSpPr>
          <p:cNvPr id="66562" name="Rectangle 3"/>
          <p:cNvSpPr>
            <a:spLocks noGrp="1" noChangeArrowheads="1"/>
          </p:cNvSpPr>
          <p:nvPr>
            <p:ph idx="1"/>
          </p:nvPr>
        </p:nvSpPr>
        <p:spPr>
          <a:xfrm>
            <a:off x="457200" y="1371600"/>
            <a:ext cx="8610600" cy="4525963"/>
          </a:xfrm>
        </p:spPr>
        <p:txBody>
          <a:bodyPr/>
          <a:lstStyle/>
          <a:p>
            <a:r>
              <a:rPr lang="en-US" sz="2800" dirty="0" smtClean="0">
                <a:latin typeface="Calibri"/>
                <a:ea typeface="ＭＳ Ｐゴシック" pitchFamily="34" charset="-128"/>
                <a:cs typeface="Calibri"/>
              </a:rPr>
              <a:t>Definition of </a:t>
            </a:r>
            <a:r>
              <a:rPr lang="en-US" altLang="ja-JP" sz="2800" dirty="0" smtClean="0">
                <a:latin typeface="Calibri"/>
                <a:ea typeface="ＭＳ Ｐゴシック" pitchFamily="34" charset="-128"/>
                <a:cs typeface="Calibri"/>
              </a:rPr>
              <a:t>“optimal utility” via </a:t>
            </a:r>
            <a:r>
              <a:rPr lang="en-US" altLang="ja-JP" sz="2800" dirty="0" err="1" smtClean="0">
                <a:latin typeface="Calibri"/>
                <a:ea typeface="ＭＳ Ｐゴシック" pitchFamily="34" charset="-128"/>
                <a:cs typeface="Calibri"/>
              </a:rPr>
              <a:t>expectimax</a:t>
            </a:r>
            <a:r>
              <a:rPr lang="en-US" altLang="ja-JP" sz="2800" dirty="0" smtClean="0">
                <a:latin typeface="Calibri"/>
                <a:ea typeface="ＭＳ Ｐゴシック" pitchFamily="34" charset="-128"/>
                <a:cs typeface="Calibri"/>
              </a:rPr>
              <a:t> recurrence gives a simple one-step </a:t>
            </a:r>
            <a:r>
              <a:rPr lang="en-US" altLang="ja-JP" sz="2800" dirty="0" err="1" smtClean="0">
                <a:latin typeface="Calibri"/>
                <a:ea typeface="ＭＳ Ｐゴシック" pitchFamily="34" charset="-128"/>
                <a:cs typeface="Calibri"/>
              </a:rPr>
              <a:t>lookahead</a:t>
            </a:r>
            <a:r>
              <a:rPr lang="en-US" altLang="ja-JP" sz="2800" dirty="0" smtClean="0">
                <a:latin typeface="Calibri"/>
                <a:ea typeface="ＭＳ Ｐゴシック" pitchFamily="34" charset="-128"/>
                <a:cs typeface="Calibri"/>
              </a:rPr>
              <a:t> relationship amongst optimal utility values</a:t>
            </a: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endParaRPr lang="en-US" altLang="ja-JP" sz="2400" dirty="0" smtClean="0">
              <a:latin typeface="Calibri"/>
              <a:ea typeface="ＭＳ Ｐゴシック" pitchFamily="34" charset="-128"/>
              <a:cs typeface="Calibri"/>
            </a:endParaRPr>
          </a:p>
          <a:p>
            <a:r>
              <a:rPr lang="en-US" altLang="ja-JP" sz="2800" dirty="0" smtClean="0">
                <a:latin typeface="Calibri"/>
                <a:ea typeface="ＭＳ Ｐゴシック" pitchFamily="34" charset="-128"/>
                <a:cs typeface="Calibri"/>
              </a:rPr>
              <a:t>These are the Bellman equations, and they characterize optimal values in a way we’ll use over and over</a:t>
            </a:r>
            <a:endParaRPr lang="en-US" sz="1400" dirty="0" smtClean="0">
              <a:solidFill>
                <a:srgbClr val="CC0000"/>
              </a:solidFill>
              <a:latin typeface="Calibri"/>
              <a:ea typeface="ＭＳ Ｐゴシック" pitchFamily="34" charset="-128"/>
              <a:cs typeface="Calibri"/>
            </a:endParaRPr>
          </a:p>
          <a:p>
            <a:pPr lvl="1">
              <a:buFont typeface="Wingdings" pitchFamily="2" charset="2"/>
              <a:buNone/>
            </a:pPr>
            <a:r>
              <a:rPr lang="en-US" sz="2400" dirty="0" smtClean="0">
                <a:solidFill>
                  <a:srgbClr val="CC0000"/>
                </a:solidFill>
                <a:latin typeface="Calibri"/>
                <a:ea typeface="ＭＳ Ｐゴシック" pitchFamily="34" charset="-128"/>
                <a:cs typeface="Calibri"/>
              </a:rPr>
              <a:t>	</a:t>
            </a:r>
            <a:endParaRPr lang="en-US" sz="2800" dirty="0" smtClean="0">
              <a:latin typeface="Calibri"/>
              <a:ea typeface="ＭＳ Ｐゴシック" pitchFamily="34" charset="-128"/>
              <a:cs typeface="Calibri"/>
              <a:sym typeface="Symbol" pitchFamily="18" charset="2"/>
            </a:endParaRPr>
          </a:p>
          <a:p>
            <a:endParaRPr lang="en-US" sz="2800" dirty="0" smtClean="0">
              <a:latin typeface="Calibri"/>
              <a:ea typeface="ＭＳ Ｐゴシック" pitchFamily="34" charset="-128"/>
              <a:cs typeface="Calibri"/>
              <a:sym typeface="Symbol" pitchFamily="18" charset="2"/>
            </a:endParaRPr>
          </a:p>
        </p:txBody>
      </p:sp>
      <p:pic>
        <p:nvPicPr>
          <p:cNvPr id="47" name="Picture 46" descr="txp_fig"/>
          <p:cNvPicPr>
            <a:picLocks noChangeAspect="1"/>
          </p:cNvPicPr>
          <p:nvPr>
            <p:custDataLst>
              <p:tags r:id="rId1"/>
            </p:custDataLst>
          </p:nvPr>
        </p:nvPicPr>
        <p:blipFill>
          <a:blip r:embed="rId6" cstate="print"/>
          <a:stretch>
            <a:fillRect/>
          </a:stretch>
        </p:blipFill>
        <p:spPr bwMode="auto">
          <a:xfrm>
            <a:off x="1295247" y="2971800"/>
            <a:ext cx="3076881" cy="405209"/>
          </a:xfrm>
          <a:prstGeom prst="rect">
            <a:avLst/>
          </a:prstGeom>
          <a:noFill/>
          <a:ln/>
          <a:effectLst/>
        </p:spPr>
      </p:pic>
      <p:pic>
        <p:nvPicPr>
          <p:cNvPr id="46" name="Picture 45" descr="txp_fig"/>
          <p:cNvPicPr>
            <a:picLocks noChangeAspect="1"/>
          </p:cNvPicPr>
          <p:nvPr>
            <p:custDataLst>
              <p:tags r:id="rId2"/>
            </p:custDataLst>
          </p:nvPr>
        </p:nvPicPr>
        <p:blipFill>
          <a:blip r:embed="rId7" cstate="print"/>
          <a:stretch>
            <a:fillRect/>
          </a:stretch>
        </p:blipFill>
        <p:spPr bwMode="auto">
          <a:xfrm>
            <a:off x="1295243" y="4356100"/>
            <a:ext cx="6950388" cy="690805"/>
          </a:xfrm>
          <a:prstGeom prst="rect">
            <a:avLst/>
          </a:prstGeom>
          <a:noFill/>
          <a:ln/>
          <a:effectLst/>
        </p:spPr>
      </p:pic>
      <p:pic>
        <p:nvPicPr>
          <p:cNvPr id="48" name="Picture 47" descr="txp_fig"/>
          <p:cNvPicPr>
            <a:picLocks noChangeAspect="1"/>
          </p:cNvPicPr>
          <p:nvPr>
            <p:custDataLst>
              <p:tags r:id="rId3"/>
            </p:custDataLst>
          </p:nvPr>
        </p:nvPicPr>
        <p:blipFill>
          <a:blip r:embed="rId8" cstate="print"/>
          <a:stretch>
            <a:fillRect/>
          </a:stretch>
        </p:blipFill>
        <p:spPr bwMode="auto">
          <a:xfrm>
            <a:off x="1301873" y="3614737"/>
            <a:ext cx="5556003" cy="593269"/>
          </a:xfrm>
          <a:prstGeom prst="rect">
            <a:avLst/>
          </a:prstGeom>
          <a:noFill/>
          <a:ln/>
          <a:effectLst/>
        </p:spPr>
      </p:pic>
      <p:grpSp>
        <p:nvGrpSpPr>
          <p:cNvPr id="27" name="Group 4"/>
          <p:cNvGrpSpPr>
            <a:grpSpLocks/>
          </p:cNvGrpSpPr>
          <p:nvPr/>
        </p:nvGrpSpPr>
        <p:grpSpPr bwMode="auto">
          <a:xfrm>
            <a:off x="8610600" y="1371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3419203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5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Planning</a:t>
            </a:r>
            <a:endParaRPr lang="en-US" dirty="0"/>
          </a:p>
        </p:txBody>
      </p:sp>
      <p:sp>
        <p:nvSpPr>
          <p:cNvPr id="3" name="Content Placeholder 2"/>
          <p:cNvSpPr>
            <a:spLocks noGrp="1"/>
          </p:cNvSpPr>
          <p:nvPr>
            <p:ph idx="1"/>
          </p:nvPr>
        </p:nvSpPr>
        <p:spPr/>
        <p:txBody>
          <a:bodyPr/>
          <a:lstStyle/>
          <a:p>
            <a:r>
              <a:rPr lang="en-US" sz="2800" dirty="0" smtClean="0"/>
              <a:t>Rules changed!  Red’s win chance is different.</a:t>
            </a:r>
            <a:endParaRPr lang="en-US" sz="2800" dirty="0"/>
          </a:p>
        </p:txBody>
      </p:sp>
      <p:sp>
        <p:nvSpPr>
          <p:cNvPr id="4" name="Oval 3"/>
          <p:cNvSpPr/>
          <p:nvPr/>
        </p:nvSpPr>
        <p:spPr>
          <a:xfrm>
            <a:off x="3276600" y="3524072"/>
            <a:ext cx="685800" cy="685800"/>
          </a:xfrm>
          <a:prstGeom prst="ellipse">
            <a:avLst/>
          </a:prstGeom>
          <a:solidFill>
            <a:schemeClr val="bg1"/>
          </a:solidFill>
          <a:ln w="5715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8000"/>
                </a:solidFill>
                <a:latin typeface="Calibri" pitchFamily="34" charset="0"/>
              </a:rPr>
              <a:t>W</a:t>
            </a:r>
            <a:endParaRPr lang="en-US" sz="2800" dirty="0">
              <a:solidFill>
                <a:srgbClr val="008000"/>
              </a:solidFill>
              <a:latin typeface="Calibri" pitchFamily="34" charset="0"/>
            </a:endParaRPr>
          </a:p>
        </p:txBody>
      </p:sp>
      <p:sp>
        <p:nvSpPr>
          <p:cNvPr id="5" name="Oval 4"/>
          <p:cNvSpPr/>
          <p:nvPr/>
        </p:nvSpPr>
        <p:spPr>
          <a:xfrm>
            <a:off x="8229600" y="3524072"/>
            <a:ext cx="685800" cy="68580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libri" pitchFamily="34" charset="0"/>
              </a:rPr>
              <a:t>L</a:t>
            </a:r>
            <a:endParaRPr lang="en-US" sz="2800" dirty="0">
              <a:solidFill>
                <a:schemeClr val="tx1"/>
              </a:solidFill>
              <a:latin typeface="Calibri" pitchFamily="34" charset="0"/>
            </a:endParaRPr>
          </a:p>
        </p:txBody>
      </p:sp>
      <p:cxnSp>
        <p:nvCxnSpPr>
          <p:cNvPr id="6" name="Curved Connector 5"/>
          <p:cNvCxnSpPr>
            <a:stCxn id="4" idx="0"/>
            <a:endCxn id="5" idx="1"/>
          </p:cNvCxnSpPr>
          <p:nvPr/>
        </p:nvCxnSpPr>
        <p:spPr>
          <a:xfrm rot="16200000" flipH="1">
            <a:off x="5924549" y="1219022"/>
            <a:ext cx="100433" cy="4710533"/>
          </a:xfrm>
          <a:prstGeom prst="curvedConnector3">
            <a:avLst>
              <a:gd name="adj1" fmla="val -822914"/>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 name="Curved Connector 13"/>
          <p:cNvCxnSpPr>
            <a:stCxn id="4" idx="0"/>
            <a:endCxn id="4" idx="6"/>
          </p:cNvCxnSpPr>
          <p:nvPr/>
        </p:nvCxnSpPr>
        <p:spPr>
          <a:xfrm rot="16200000" flipH="1">
            <a:off x="3619500" y="3524072"/>
            <a:ext cx="342900" cy="342900"/>
          </a:xfrm>
          <a:prstGeom prst="curvedConnector4">
            <a:avLst>
              <a:gd name="adj1" fmla="val -87180"/>
              <a:gd name="adj2" fmla="val 338462"/>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 name="Curved Connector 7"/>
          <p:cNvCxnSpPr>
            <a:stCxn id="5" idx="4"/>
            <a:endCxn id="4" idx="5"/>
          </p:cNvCxnSpPr>
          <p:nvPr/>
        </p:nvCxnSpPr>
        <p:spPr>
          <a:xfrm rot="5400000" flipH="1">
            <a:off x="6167017" y="1804390"/>
            <a:ext cx="100433" cy="4710533"/>
          </a:xfrm>
          <a:prstGeom prst="curvedConnector3">
            <a:avLst>
              <a:gd name="adj1" fmla="val -927967"/>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Curved Connector 13"/>
          <p:cNvCxnSpPr>
            <a:stCxn id="5" idx="4"/>
            <a:endCxn id="5" idx="2"/>
          </p:cNvCxnSpPr>
          <p:nvPr/>
        </p:nvCxnSpPr>
        <p:spPr>
          <a:xfrm rot="5400000" flipH="1">
            <a:off x="8229600" y="3866972"/>
            <a:ext cx="342900" cy="342900"/>
          </a:xfrm>
          <a:prstGeom prst="curvedConnector4">
            <a:avLst>
              <a:gd name="adj1" fmla="val -84616"/>
              <a:gd name="adj2" fmla="val 325641"/>
            </a:avLst>
          </a:prstGeom>
          <a:ln w="5715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urved Connector 29"/>
          <p:cNvCxnSpPr>
            <a:stCxn id="5" idx="6"/>
            <a:endCxn id="4" idx="4"/>
          </p:cNvCxnSpPr>
          <p:nvPr/>
        </p:nvCxnSpPr>
        <p:spPr>
          <a:xfrm flipH="1">
            <a:off x="3619500" y="3866972"/>
            <a:ext cx="5295900" cy="342900"/>
          </a:xfrm>
          <a:prstGeom prst="curvedConnector4">
            <a:avLst>
              <a:gd name="adj1" fmla="val -7681"/>
              <a:gd name="adj2" fmla="val 589178"/>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Curved Connector 13"/>
          <p:cNvCxnSpPr>
            <a:stCxn id="4" idx="4"/>
            <a:endCxn id="4" idx="2"/>
          </p:cNvCxnSpPr>
          <p:nvPr/>
        </p:nvCxnSpPr>
        <p:spPr>
          <a:xfrm rot="5400000" flipH="1">
            <a:off x="3276600" y="3866972"/>
            <a:ext cx="342900" cy="342900"/>
          </a:xfrm>
          <a:prstGeom prst="curvedConnector4">
            <a:avLst>
              <a:gd name="adj1" fmla="val -376924"/>
              <a:gd name="adj2" fmla="val 415385"/>
            </a:avLst>
          </a:prstGeom>
          <a:ln w="57150">
            <a:solidFill>
              <a:srgbClr val="0070C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42098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3" name="TextBox 12"/>
          <p:cNvSpPr txBox="1"/>
          <p:nvPr/>
        </p:nvSpPr>
        <p:spPr>
          <a:xfrm>
            <a:off x="9448800" y="4133671"/>
            <a:ext cx="609600" cy="1200329"/>
          </a:xfrm>
          <a:prstGeom prst="rect">
            <a:avLst/>
          </a:prstGeom>
          <a:noFill/>
        </p:spPr>
        <p:txBody>
          <a:bodyPr wrap="square" rtlCol="0">
            <a:spAutoFit/>
          </a:bodyPr>
          <a:lstStyle/>
          <a:p>
            <a:r>
              <a:rPr lang="en-US" sz="2400" dirty="0" smtClean="0">
                <a:solidFill>
                  <a:srgbClr val="008000"/>
                </a:solidFill>
                <a:latin typeface="Calibri" pitchFamily="34" charset="0"/>
              </a:rPr>
              <a:t>$1</a:t>
            </a:r>
          </a:p>
          <a:p>
            <a:endParaRPr lang="en-US" sz="2400" dirty="0" smtClean="0">
              <a:latin typeface="Calibri" pitchFamily="34" charset="0"/>
            </a:endParaRPr>
          </a:p>
          <a:p>
            <a:r>
              <a:rPr lang="en-US" sz="2400" dirty="0" smtClean="0">
                <a:latin typeface="Calibri" pitchFamily="34" charset="0"/>
              </a:rPr>
              <a:t>1.0</a:t>
            </a:r>
            <a:endParaRPr lang="en-US" sz="2400" dirty="0">
              <a:latin typeface="Calibri" pitchFamily="34" charset="0"/>
            </a:endParaRPr>
          </a:p>
        </p:txBody>
      </p:sp>
      <p:sp>
        <p:nvSpPr>
          <p:cNvPr id="14" name="TextBox 13"/>
          <p:cNvSpPr txBox="1"/>
          <p:nvPr/>
        </p:nvSpPr>
        <p:spPr>
          <a:xfrm>
            <a:off x="5334000" y="2224206"/>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$0</a:t>
            </a:r>
            <a:endParaRPr lang="en-US" sz="2400" dirty="0">
              <a:latin typeface="Calibri" pitchFamily="34" charset="0"/>
            </a:endParaRPr>
          </a:p>
        </p:txBody>
      </p:sp>
      <p:sp>
        <p:nvSpPr>
          <p:cNvPr id="15" name="TextBox 14"/>
          <p:cNvSpPr txBox="1"/>
          <p:nvPr/>
        </p:nvSpPr>
        <p:spPr>
          <a:xfrm>
            <a:off x="4800600" y="3074074"/>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$2</a:t>
            </a:r>
            <a:endParaRPr lang="en-US" sz="2400" dirty="0">
              <a:latin typeface="Calibri" pitchFamily="34" charset="0"/>
            </a:endParaRPr>
          </a:p>
        </p:txBody>
      </p:sp>
      <p:sp>
        <p:nvSpPr>
          <p:cNvPr id="16" name="TextBox 15"/>
          <p:cNvSpPr txBox="1"/>
          <p:nvPr/>
        </p:nvSpPr>
        <p:spPr>
          <a:xfrm>
            <a:off x="5486400" y="4590871"/>
            <a:ext cx="2133600" cy="461665"/>
          </a:xfrm>
          <a:prstGeom prst="rect">
            <a:avLst/>
          </a:prstGeom>
          <a:noFill/>
        </p:spPr>
        <p:txBody>
          <a:bodyPr wrap="square" rtlCol="0">
            <a:spAutoFit/>
          </a:bodyPr>
          <a:lstStyle/>
          <a:p>
            <a:r>
              <a:rPr lang="en-US" sz="2400" dirty="0" smtClean="0">
                <a:latin typeface="Calibri" pitchFamily="34" charset="0"/>
              </a:rPr>
              <a:t>?? 	</a:t>
            </a:r>
            <a:r>
              <a:rPr lang="en-US" sz="2400" dirty="0" smtClean="0">
                <a:solidFill>
                  <a:srgbClr val="008000"/>
                </a:solidFill>
                <a:latin typeface="Calibri" pitchFamily="34" charset="0"/>
              </a:rPr>
              <a:t>$2</a:t>
            </a:r>
            <a:endParaRPr lang="en-US" sz="2400" dirty="0">
              <a:latin typeface="Calibri" pitchFamily="34" charset="0"/>
            </a:endParaRPr>
          </a:p>
        </p:txBody>
      </p:sp>
      <p:sp>
        <p:nvSpPr>
          <p:cNvPr id="17" name="TextBox 16"/>
          <p:cNvSpPr txBox="1"/>
          <p:nvPr/>
        </p:nvSpPr>
        <p:spPr>
          <a:xfrm>
            <a:off x="6858000" y="3600271"/>
            <a:ext cx="2133600" cy="830997"/>
          </a:xfrm>
          <a:prstGeom prst="rect">
            <a:avLst/>
          </a:prstGeom>
          <a:noFill/>
        </p:spPr>
        <p:txBody>
          <a:bodyPr wrap="square" rtlCol="0">
            <a:spAutoFit/>
          </a:bodyPr>
          <a:lstStyle/>
          <a:p>
            <a:r>
              <a:rPr lang="en-US" sz="2400" dirty="0" smtClean="0">
                <a:latin typeface="Calibri" pitchFamily="34" charset="0"/>
              </a:rPr>
              <a:t>?? </a:t>
            </a:r>
          </a:p>
          <a:p>
            <a:r>
              <a:rPr lang="en-US" sz="2400" dirty="0" smtClean="0">
                <a:solidFill>
                  <a:srgbClr val="008000"/>
                </a:solidFill>
                <a:latin typeface="Calibri" pitchFamily="34" charset="0"/>
              </a:rPr>
              <a:t>$0</a:t>
            </a:r>
            <a:endParaRPr lang="en-US" sz="2400" dirty="0">
              <a:latin typeface="Calibri" pitchFamily="34" charset="0"/>
            </a:endParaRPr>
          </a:p>
        </p:txBody>
      </p:sp>
    </p:spTree>
    <p:extLst>
      <p:ext uri="{BB962C8B-B14F-4D97-AF65-F5344CB8AC3E}">
        <p14:creationId xmlns:p14="http://schemas.microsoft.com/office/powerpoint/2010/main" val="8831371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5400" y="1447800"/>
            <a:ext cx="3048000" cy="3048000"/>
          </a:xfrm>
          <a:prstGeom prst="rect">
            <a:avLst/>
          </a:prstGeom>
          <a:noFill/>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77200" y="1371600"/>
            <a:ext cx="2743200" cy="3048000"/>
          </a:xfrm>
          <a:prstGeom prst="rect">
            <a:avLst/>
          </a:prstGeom>
          <a:noFill/>
        </p:spPr>
      </p:pic>
      <p:sp>
        <p:nvSpPr>
          <p:cNvPr id="7" name="TextBox 6"/>
          <p:cNvSpPr txBox="1"/>
          <p:nvPr/>
        </p:nvSpPr>
        <p:spPr>
          <a:xfrm>
            <a:off x="8153400" y="465838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0" name="TextBox 9"/>
          <p:cNvSpPr txBox="1"/>
          <p:nvPr/>
        </p:nvSpPr>
        <p:spPr>
          <a:xfrm>
            <a:off x="86868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1" name="TextBox 10"/>
          <p:cNvSpPr txBox="1"/>
          <p:nvPr/>
        </p:nvSpPr>
        <p:spPr>
          <a:xfrm>
            <a:off x="92202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2" name="TextBox 11"/>
          <p:cNvSpPr txBox="1"/>
          <p:nvPr/>
        </p:nvSpPr>
        <p:spPr>
          <a:xfrm>
            <a:off x="9753600" y="464820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3" name="TextBox 12"/>
          <p:cNvSpPr txBox="1"/>
          <p:nvPr/>
        </p:nvSpPr>
        <p:spPr>
          <a:xfrm>
            <a:off x="10287000" y="46482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4" name="TextBox 13"/>
          <p:cNvSpPr txBox="1"/>
          <p:nvPr/>
        </p:nvSpPr>
        <p:spPr>
          <a:xfrm>
            <a:off x="8153400" y="5191780"/>
            <a:ext cx="609600" cy="523220"/>
          </a:xfrm>
          <a:prstGeom prst="rect">
            <a:avLst/>
          </a:prstGeom>
          <a:noFill/>
        </p:spPr>
        <p:txBody>
          <a:bodyPr wrap="square" rtlCol="0">
            <a:spAutoFit/>
          </a:bodyPr>
          <a:lstStyle/>
          <a:p>
            <a:r>
              <a:rPr lang="en-US" sz="2800" dirty="0" smtClean="0">
                <a:latin typeface="Calibri" pitchFamily="34" charset="0"/>
              </a:rPr>
              <a:t>$2</a:t>
            </a:r>
            <a:endParaRPr lang="en-US" sz="2800" dirty="0">
              <a:latin typeface="Calibri" pitchFamily="34" charset="0"/>
            </a:endParaRPr>
          </a:p>
        </p:txBody>
      </p:sp>
      <p:sp>
        <p:nvSpPr>
          <p:cNvPr id="15" name="TextBox 14"/>
          <p:cNvSpPr txBox="1"/>
          <p:nvPr/>
        </p:nvSpPr>
        <p:spPr>
          <a:xfrm>
            <a:off x="86868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6" name="TextBox 15"/>
          <p:cNvSpPr txBox="1"/>
          <p:nvPr/>
        </p:nvSpPr>
        <p:spPr>
          <a:xfrm>
            <a:off x="92202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7" name="TextBox 16"/>
          <p:cNvSpPr txBox="1"/>
          <p:nvPr/>
        </p:nvSpPr>
        <p:spPr>
          <a:xfrm>
            <a:off x="97536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
        <p:nvSpPr>
          <p:cNvPr id="18" name="TextBox 17"/>
          <p:cNvSpPr txBox="1"/>
          <p:nvPr/>
        </p:nvSpPr>
        <p:spPr>
          <a:xfrm>
            <a:off x="10287000" y="5181600"/>
            <a:ext cx="609600" cy="523220"/>
          </a:xfrm>
          <a:prstGeom prst="rect">
            <a:avLst/>
          </a:prstGeom>
          <a:noFill/>
        </p:spPr>
        <p:txBody>
          <a:bodyPr wrap="square" rtlCol="0">
            <a:spAutoFit/>
          </a:bodyPr>
          <a:lstStyle/>
          <a:p>
            <a:r>
              <a:rPr lang="en-US" sz="2800" dirty="0" smtClean="0">
                <a:latin typeface="Calibri" pitchFamily="34" charset="0"/>
              </a:rPr>
              <a:t>$0</a:t>
            </a:r>
            <a:endParaRPr lang="en-US" sz="2800" dirty="0">
              <a:latin typeface="Calibri" pitchFamily="34" charset="0"/>
            </a:endParaRPr>
          </a:p>
        </p:txBody>
      </p:sp>
    </p:spTree>
    <p:extLst>
      <p:ext uri="{BB962C8B-B14F-4D97-AF65-F5344CB8AC3E}">
        <p14:creationId xmlns:p14="http://schemas.microsoft.com/office/powerpoint/2010/main" val="13747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4" grpId="0"/>
      <p:bldP spid="15" grpId="0"/>
      <p:bldP spid="16" grpId="0"/>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Just Happened?</a:t>
            </a:r>
            <a:endParaRPr lang="en-US" dirty="0"/>
          </a:p>
        </p:txBody>
      </p:sp>
      <p:sp>
        <p:nvSpPr>
          <p:cNvPr id="3" name="Content Placeholder 2"/>
          <p:cNvSpPr>
            <a:spLocks noGrp="1"/>
          </p:cNvSpPr>
          <p:nvPr>
            <p:ph idx="1"/>
          </p:nvPr>
        </p:nvSpPr>
        <p:spPr>
          <a:xfrm>
            <a:off x="406400" y="1366836"/>
            <a:ext cx="11379200" cy="4729164"/>
          </a:xfrm>
        </p:spPr>
        <p:txBody>
          <a:bodyPr/>
          <a:lstStyle/>
          <a:p>
            <a:r>
              <a:rPr lang="en-US" sz="2800" dirty="0" smtClean="0"/>
              <a:t>That wasn’t planning, it was learning!</a:t>
            </a:r>
          </a:p>
          <a:p>
            <a:pPr lvl="1"/>
            <a:r>
              <a:rPr lang="en-US" sz="2400" dirty="0" smtClean="0"/>
              <a:t>Specifically, reinforcement learning</a:t>
            </a:r>
          </a:p>
          <a:p>
            <a:pPr lvl="1"/>
            <a:r>
              <a:rPr lang="en-US" sz="2400" dirty="0" smtClean="0"/>
              <a:t>There was an MDP, but you couldn’t solve it with just computation</a:t>
            </a:r>
          </a:p>
          <a:p>
            <a:pPr lvl="1"/>
            <a:r>
              <a:rPr lang="en-US" sz="2400" dirty="0" smtClean="0"/>
              <a:t>You needed to actually act to figure it out</a:t>
            </a:r>
          </a:p>
          <a:p>
            <a:pPr lvl="1"/>
            <a:endParaRPr lang="en-US" sz="2400" dirty="0" smtClean="0"/>
          </a:p>
          <a:p>
            <a:r>
              <a:rPr lang="en-US" sz="2800" dirty="0" smtClean="0"/>
              <a:t>Important ideas in reinforcement learning that came up</a:t>
            </a:r>
          </a:p>
          <a:p>
            <a:pPr lvl="1"/>
            <a:r>
              <a:rPr lang="en-US" sz="2400" b="1" dirty="0" smtClean="0"/>
              <a:t>Exploration</a:t>
            </a:r>
            <a:r>
              <a:rPr lang="en-US" sz="2400" dirty="0" smtClean="0"/>
              <a:t>: you have to try unknown actions to get information</a:t>
            </a:r>
          </a:p>
          <a:p>
            <a:pPr lvl="1"/>
            <a:r>
              <a:rPr lang="en-US" sz="2400" b="1" dirty="0" smtClean="0"/>
              <a:t>Exploitation</a:t>
            </a:r>
            <a:r>
              <a:rPr lang="en-US" sz="2400" dirty="0" smtClean="0"/>
              <a:t>: eventually, you have to use what you know</a:t>
            </a:r>
          </a:p>
          <a:p>
            <a:pPr lvl="1"/>
            <a:r>
              <a:rPr lang="en-US" sz="2400" b="1" dirty="0" smtClean="0"/>
              <a:t>Regret</a:t>
            </a:r>
            <a:r>
              <a:rPr lang="en-US" sz="2400" dirty="0" smtClean="0"/>
              <a:t>: even if you learn intelligently, you make mistakes</a:t>
            </a:r>
          </a:p>
          <a:p>
            <a:pPr lvl="1"/>
            <a:r>
              <a:rPr lang="en-US" sz="2400" b="1" dirty="0" smtClean="0"/>
              <a:t>Sampling</a:t>
            </a:r>
            <a:r>
              <a:rPr lang="en-US" sz="2400" dirty="0" smtClean="0"/>
              <a:t>: because of chance, you have to try things repeatedly</a:t>
            </a:r>
          </a:p>
          <a:p>
            <a:pPr lvl="1"/>
            <a:r>
              <a:rPr lang="en-US" sz="2400" b="1" dirty="0" smtClean="0"/>
              <a:t>Difficulty</a:t>
            </a:r>
            <a:r>
              <a:rPr lang="en-US" sz="2400" dirty="0" smtClean="0"/>
              <a:t>: learning can be much harder than solving a known MDP</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01200" y="1371600"/>
            <a:ext cx="2362200" cy="2362200"/>
          </a:xfrm>
          <a:prstGeom prst="rect">
            <a:avLst/>
          </a:prstGeom>
          <a:noFill/>
        </p:spPr>
      </p:pic>
    </p:spTree>
    <p:extLst>
      <p:ext uri="{BB962C8B-B14F-4D97-AF65-F5344CB8AC3E}">
        <p14:creationId xmlns:p14="http://schemas.microsoft.com/office/powerpoint/2010/main" val="202811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20088" y="458221"/>
            <a:ext cx="7391400" cy="1470025"/>
          </a:xfrm>
        </p:spPr>
        <p:txBody>
          <a:bodyPr/>
          <a:lstStyle/>
          <a:p>
            <a:r>
              <a:rPr lang="en-US" dirty="0"/>
              <a:t/>
            </a:r>
            <a:br>
              <a:rPr lang="en-US" dirty="0"/>
            </a:br>
            <a:r>
              <a:rPr lang="en-US" dirty="0" smtClean="0"/>
              <a:t>Reinforcement Learning</a:t>
            </a:r>
            <a:r>
              <a:rPr lang="en-US" sz="2800" dirty="0"/>
              <a:t>	</a:t>
            </a:r>
          </a:p>
        </p:txBody>
      </p:sp>
      <p:sp>
        <p:nvSpPr>
          <p:cNvPr id="4099" name="Rectangle 3"/>
          <p:cNvSpPr>
            <a:spLocks noGrp="1" noChangeArrowheads="1"/>
          </p:cNvSpPr>
          <p:nvPr>
            <p:ph type="subTitle" idx="1"/>
          </p:nvPr>
        </p:nvSpPr>
        <p:spPr>
          <a:xfrm>
            <a:off x="2133600" y="3733800"/>
            <a:ext cx="7086600" cy="1752600"/>
          </a:xfrm>
        </p:spPr>
        <p:txBody>
          <a:bodyPr/>
          <a:lstStyle/>
          <a:p>
            <a:r>
              <a:rPr lang="en-US" dirty="0"/>
              <a:t/>
            </a:r>
            <a:br>
              <a:rPr lang="en-US" dirty="0"/>
            </a:br>
            <a:endParaRPr lang="en-US" dirty="0"/>
          </a:p>
        </p:txBody>
      </p:sp>
      <p:pic>
        <p:nvPicPr>
          <p:cNvPr id="5" name="Picture 9" descr="http://aima.cs.berkeley.edu/cover2.jpg"/>
          <p:cNvPicPr>
            <a:picLocks noChangeAspect="1" noChangeArrowheads="1"/>
          </p:cNvPicPr>
          <p:nvPr/>
        </p:nvPicPr>
        <p:blipFill>
          <a:blip r:embed="rId3" cstate="print"/>
          <a:srcRect/>
          <a:stretch>
            <a:fillRect/>
          </a:stretch>
        </p:blipFill>
        <p:spPr bwMode="auto">
          <a:xfrm>
            <a:off x="7924800" y="1320450"/>
            <a:ext cx="3719237" cy="4826700"/>
          </a:xfrm>
          <a:prstGeom prst="rect">
            <a:avLst/>
          </a:prstGeom>
          <a:noFill/>
          <a:ln w="9525">
            <a:solidFill>
              <a:schemeClr val="bg1">
                <a:lumMod val="50000"/>
              </a:schemeClr>
            </a:solidFill>
            <a:miter lim="800000"/>
            <a:headEnd/>
            <a:tailEnd/>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4488" y="1834876"/>
            <a:ext cx="5562600" cy="1569660"/>
          </a:xfrm>
          <a:prstGeom prst="rect">
            <a:avLst/>
          </a:prstGeom>
          <a:noFill/>
        </p:spPr>
        <p:txBody>
          <a:bodyPr wrap="square" rtlCol="0">
            <a:spAutoFit/>
          </a:bodyPr>
          <a:lstStyle/>
          <a:p>
            <a:pPr algn="ctr"/>
            <a:r>
              <a:rPr lang="en-US" sz="2400" dirty="0" smtClean="0">
                <a:solidFill>
                  <a:srgbClr val="FF0000"/>
                </a:solidFill>
              </a:rPr>
              <a:t>Read AIMA 21</a:t>
            </a:r>
          </a:p>
          <a:p>
            <a:pPr algn="ctr"/>
            <a:r>
              <a:rPr lang="en-US" sz="2400" dirty="0" smtClean="0">
                <a:solidFill>
                  <a:srgbClr val="FF0000"/>
                </a:solidFill>
              </a:rPr>
              <a:t>Also read Sutton and Barton Chapter 6.1, 6.2 and 6.5 (see link on course web site)</a:t>
            </a:r>
            <a:endParaRPr lang="en-US" sz="2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3191273"/>
            <a:ext cx="2794846" cy="3593886"/>
          </a:xfrm>
          <a:prstGeom prst="rect">
            <a:avLst/>
          </a:prstGeom>
          <a:ln>
            <a:solidFill>
              <a:schemeClr val="accent1"/>
            </a:solid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5081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Turn Arrow 11"/>
          <p:cNvSpPr/>
          <p:nvPr/>
        </p:nvSpPr>
        <p:spPr>
          <a:xfrm rot="16200000">
            <a:off x="3429000" y="1828801"/>
            <a:ext cx="2209800" cy="1752600"/>
          </a:xfrm>
          <a:prstGeom prst="uturnArrow">
            <a:avLst>
              <a:gd name="adj1" fmla="val 12068"/>
              <a:gd name="adj2" fmla="val 18757"/>
              <a:gd name="adj3" fmla="val 25000"/>
              <a:gd name="adj4" fmla="val 43750"/>
              <a:gd name="adj5" fmla="val 9283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1" name="U-Turn Arrow 10"/>
          <p:cNvSpPr/>
          <p:nvPr/>
        </p:nvSpPr>
        <p:spPr>
          <a:xfrm rot="5400000">
            <a:off x="6248400" y="2057400"/>
            <a:ext cx="2209800" cy="1752600"/>
          </a:xfrm>
          <a:prstGeom prst="uturnArrow">
            <a:avLst>
              <a:gd name="adj1" fmla="val 12068"/>
              <a:gd name="adj2" fmla="val 18757"/>
              <a:gd name="adj3" fmla="val 25000"/>
              <a:gd name="adj4" fmla="val 43750"/>
              <a:gd name="adj5" fmla="val 64298"/>
            </a:avLst>
          </a:prstGeom>
          <a:solidFill>
            <a:schemeClr val="bg2">
              <a:lumMod val="40000"/>
              <a:lumOff val="6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cs typeface="Calibri"/>
            </a:endParaRPr>
          </a:p>
        </p:txBody>
      </p:sp>
      <p:sp>
        <p:nvSpPr>
          <p:cNvPr id="17409" name="Rectangle 2"/>
          <p:cNvSpPr>
            <a:spLocks noGrp="1" noChangeArrowheads="1"/>
          </p:cNvSpPr>
          <p:nvPr>
            <p:ph type="title"/>
          </p:nvPr>
        </p:nvSpPr>
        <p:spPr/>
        <p:txBody>
          <a:bodyPr/>
          <a:lstStyle/>
          <a:p>
            <a:r>
              <a:rPr lang="en-US" smtClean="0">
                <a:ea typeface="ＭＳ Ｐゴシック" pitchFamily="34" charset="-128"/>
              </a:rPr>
              <a:t>Reinforcement Learning</a:t>
            </a:r>
          </a:p>
        </p:txBody>
      </p:sp>
      <p:sp>
        <p:nvSpPr>
          <p:cNvPr id="17410" name="Rectangle 3"/>
          <p:cNvSpPr>
            <a:spLocks noGrp="1" noChangeArrowheads="1"/>
          </p:cNvSpPr>
          <p:nvPr>
            <p:ph idx="1"/>
          </p:nvPr>
        </p:nvSpPr>
        <p:spPr>
          <a:xfrm>
            <a:off x="1905000" y="4419600"/>
            <a:ext cx="8382000" cy="2057401"/>
          </a:xfrm>
        </p:spPr>
        <p:txBody>
          <a:bodyPr/>
          <a:lstStyle/>
          <a:p>
            <a:pPr>
              <a:lnSpc>
                <a:spcPct val="90000"/>
              </a:lnSpc>
            </a:pPr>
            <a:r>
              <a:rPr lang="en-US" sz="2800" dirty="0" smtClean="0">
                <a:latin typeface="Calibri"/>
                <a:ea typeface="ＭＳ Ｐゴシック" pitchFamily="34" charset="-128"/>
                <a:cs typeface="Calibri"/>
              </a:rPr>
              <a:t>Basic idea:</a:t>
            </a:r>
          </a:p>
          <a:p>
            <a:pPr lvl="1">
              <a:lnSpc>
                <a:spcPct val="90000"/>
              </a:lnSpc>
            </a:pPr>
            <a:r>
              <a:rPr lang="en-US" sz="2400" dirty="0" smtClean="0">
                <a:latin typeface="Calibri"/>
                <a:ea typeface="ＭＳ Ｐゴシック" pitchFamily="34" charset="-128"/>
                <a:cs typeface="Calibri"/>
              </a:rPr>
              <a:t>Receive feedback in the form of </a:t>
            </a:r>
            <a:r>
              <a:rPr lang="en-US" sz="2400" dirty="0" smtClean="0">
                <a:solidFill>
                  <a:srgbClr val="CC0000"/>
                </a:solidFill>
                <a:latin typeface="Calibri"/>
                <a:ea typeface="ＭＳ Ｐゴシック" pitchFamily="34" charset="-128"/>
                <a:cs typeface="Calibri"/>
              </a:rPr>
              <a:t>rewards</a:t>
            </a:r>
          </a:p>
          <a:p>
            <a:pPr lvl="1">
              <a:lnSpc>
                <a:spcPct val="90000"/>
              </a:lnSpc>
            </a:pPr>
            <a:r>
              <a:rPr lang="en-US" sz="2400" dirty="0" smtClean="0">
                <a:latin typeface="Calibri"/>
                <a:ea typeface="ＭＳ Ｐゴシック" pitchFamily="34" charset="-128"/>
                <a:cs typeface="Calibri"/>
              </a:rPr>
              <a:t>Agent’</a:t>
            </a:r>
            <a:r>
              <a:rPr lang="en-US" altLang="ja-JP" sz="2400" dirty="0" smtClean="0">
                <a:latin typeface="Calibri"/>
                <a:ea typeface="ＭＳ Ｐゴシック" pitchFamily="34" charset="-128"/>
                <a:cs typeface="Calibri"/>
              </a:rPr>
              <a:t>s utility is defined by the reward function</a:t>
            </a:r>
          </a:p>
          <a:p>
            <a:pPr lvl="1">
              <a:lnSpc>
                <a:spcPct val="90000"/>
              </a:lnSpc>
            </a:pPr>
            <a:r>
              <a:rPr lang="en-US" sz="2400" dirty="0" smtClean="0">
                <a:latin typeface="Calibri"/>
                <a:ea typeface="ＭＳ Ｐゴシック" pitchFamily="34" charset="-128"/>
                <a:cs typeface="Calibri"/>
              </a:rPr>
              <a:t>Must (learn to) act so as to </a:t>
            </a:r>
            <a:r>
              <a:rPr lang="en-US" sz="2400" dirty="0" smtClean="0">
                <a:solidFill>
                  <a:srgbClr val="CC0000"/>
                </a:solidFill>
                <a:latin typeface="Calibri"/>
                <a:ea typeface="ＭＳ Ｐゴシック" pitchFamily="34" charset="-128"/>
                <a:cs typeface="Calibri"/>
              </a:rPr>
              <a:t>maximize expected rewards</a:t>
            </a:r>
          </a:p>
          <a:p>
            <a:pPr lvl="1">
              <a:lnSpc>
                <a:spcPct val="90000"/>
              </a:lnSpc>
            </a:pPr>
            <a:r>
              <a:rPr lang="en-US" sz="2400" dirty="0" smtClean="0">
                <a:latin typeface="Calibri"/>
                <a:ea typeface="ＭＳ Ｐゴシック" pitchFamily="34" charset="-128"/>
                <a:cs typeface="Calibri"/>
              </a:rPr>
              <a:t>All learning is based on observed samples of outcomes!</a:t>
            </a:r>
          </a:p>
        </p:txBody>
      </p:sp>
      <p:sp>
        <p:nvSpPr>
          <p:cNvPr id="7" name="Rounded Rectangle 6"/>
          <p:cNvSpPr/>
          <p:nvPr/>
        </p:nvSpPr>
        <p:spPr>
          <a:xfrm>
            <a:off x="4953000" y="3124200"/>
            <a:ext cx="2133600" cy="1143000"/>
          </a:xfrm>
          <a:prstGeom prst="roundRect">
            <a:avLst>
              <a:gd name="adj" fmla="val 40599"/>
            </a:avLst>
          </a:prstGeom>
          <a:solidFill>
            <a:srgbClr val="B5E3C8"/>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smtClean="0">
                <a:solidFill>
                  <a:schemeClr val="tx1"/>
                </a:solidFill>
                <a:latin typeface="Calibri"/>
                <a:cs typeface="Calibri"/>
              </a:rPr>
              <a:t>Environment</a:t>
            </a:r>
            <a:endParaRPr lang="en-US" sz="2500" dirty="0">
              <a:solidFill>
                <a:schemeClr val="tx1"/>
              </a:solidFill>
              <a:latin typeface="Calibri"/>
              <a:cs typeface="Calibri"/>
            </a:endParaRPr>
          </a:p>
        </p:txBody>
      </p:sp>
      <p:sp>
        <p:nvSpPr>
          <p:cNvPr id="10" name="Trapezoid 9"/>
          <p:cNvSpPr/>
          <p:nvPr/>
        </p:nvSpPr>
        <p:spPr>
          <a:xfrm>
            <a:off x="4953000" y="1447800"/>
            <a:ext cx="2133600" cy="1066800"/>
          </a:xfrm>
          <a:prstGeom prst="trapezoid">
            <a:avLst>
              <a:gd name="adj" fmla="val 58183"/>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600" dirty="0" smtClean="0">
              <a:solidFill>
                <a:schemeClr val="tx1"/>
              </a:solidFill>
              <a:latin typeface="Calibri"/>
              <a:cs typeface="Calibri"/>
            </a:endParaRPr>
          </a:p>
          <a:p>
            <a:pPr algn="ctr"/>
            <a:r>
              <a:rPr lang="en-US" sz="2600" dirty="0" smtClean="0">
                <a:solidFill>
                  <a:schemeClr val="tx1"/>
                </a:solidFill>
                <a:latin typeface="Calibri"/>
                <a:cs typeface="Calibri"/>
              </a:rPr>
              <a:t>Agent</a:t>
            </a:r>
            <a:endParaRPr lang="en-US" sz="2600" dirty="0">
              <a:solidFill>
                <a:schemeClr val="tx1"/>
              </a:solidFill>
              <a:latin typeface="Calibri"/>
              <a:cs typeface="Calibri"/>
            </a:endParaRPr>
          </a:p>
        </p:txBody>
      </p:sp>
      <p:sp>
        <p:nvSpPr>
          <p:cNvPr id="13" name="TextBox 12"/>
          <p:cNvSpPr txBox="1"/>
          <p:nvPr/>
        </p:nvSpPr>
        <p:spPr>
          <a:xfrm>
            <a:off x="8077200" y="2590800"/>
            <a:ext cx="1600200" cy="400110"/>
          </a:xfrm>
          <a:prstGeom prst="rect">
            <a:avLst/>
          </a:prstGeom>
          <a:noFill/>
        </p:spPr>
        <p:txBody>
          <a:bodyPr wrap="square" rtlCol="0">
            <a:spAutoFit/>
          </a:bodyPr>
          <a:lstStyle/>
          <a:p>
            <a:pPr algn="ctr"/>
            <a:r>
              <a:rPr lang="en-US" sz="2000" dirty="0" smtClean="0">
                <a:latin typeface="Calibri"/>
                <a:cs typeface="Calibri"/>
              </a:rPr>
              <a:t>Actions: a</a:t>
            </a:r>
            <a:endParaRPr lang="en-US" sz="2000" dirty="0">
              <a:latin typeface="Calibri"/>
              <a:cs typeface="Calibri"/>
            </a:endParaRPr>
          </a:p>
        </p:txBody>
      </p:sp>
      <p:sp>
        <p:nvSpPr>
          <p:cNvPr id="14" name="TextBox 13"/>
          <p:cNvSpPr txBox="1"/>
          <p:nvPr/>
        </p:nvSpPr>
        <p:spPr>
          <a:xfrm>
            <a:off x="2209800" y="2416314"/>
            <a:ext cx="1600200" cy="707886"/>
          </a:xfrm>
          <a:prstGeom prst="rect">
            <a:avLst/>
          </a:prstGeom>
          <a:noFill/>
        </p:spPr>
        <p:txBody>
          <a:bodyPr wrap="square" rtlCol="0">
            <a:spAutoFit/>
          </a:bodyPr>
          <a:lstStyle/>
          <a:p>
            <a:pPr algn="ctr"/>
            <a:r>
              <a:rPr lang="en-US" sz="2000" dirty="0" smtClean="0">
                <a:latin typeface="Calibri"/>
                <a:cs typeface="Calibri"/>
              </a:rPr>
              <a:t>State: s</a:t>
            </a:r>
          </a:p>
          <a:p>
            <a:pPr algn="ctr"/>
            <a:r>
              <a:rPr lang="en-US" sz="2000" dirty="0" smtClean="0">
                <a:solidFill>
                  <a:srgbClr val="C00000"/>
                </a:solidFill>
                <a:latin typeface="Calibri"/>
                <a:cs typeface="Calibri"/>
              </a:rPr>
              <a:t>Reward: r</a:t>
            </a:r>
          </a:p>
        </p:txBody>
      </p:sp>
    </p:spTree>
    <p:extLst>
      <p:ext uri="{BB962C8B-B14F-4D97-AF65-F5344CB8AC3E}">
        <p14:creationId xmlns:p14="http://schemas.microsoft.com/office/powerpoint/2010/main" val="1493318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r>
              <a:rPr lang="en-US" smtClean="0">
                <a:latin typeface="Calibri"/>
                <a:ea typeface="ＭＳ Ｐゴシック" pitchFamily="34" charset="-128"/>
                <a:cs typeface="Calibri"/>
              </a:rPr>
              <a:t>Reinforcement Learning</a:t>
            </a:r>
          </a:p>
        </p:txBody>
      </p:sp>
      <p:sp>
        <p:nvSpPr>
          <p:cNvPr id="24578" name="Rectangle 3"/>
          <p:cNvSpPr>
            <a:spLocks noGrp="1" noChangeArrowheads="1"/>
          </p:cNvSpPr>
          <p:nvPr>
            <p:ph idx="1"/>
          </p:nvPr>
        </p:nvSpPr>
        <p:spPr>
          <a:xfrm>
            <a:off x="457200" y="1417637"/>
            <a:ext cx="11049000" cy="4525963"/>
          </a:xfrm>
        </p:spPr>
        <p:txBody>
          <a:bodyPr/>
          <a:lstStyle/>
          <a:p>
            <a:r>
              <a:rPr lang="en-US" sz="2800" dirty="0" smtClean="0">
                <a:latin typeface="Calibri"/>
                <a:ea typeface="ＭＳ Ｐゴシック" pitchFamily="34" charset="-128"/>
                <a:cs typeface="Calibri"/>
              </a:rPr>
              <a:t>Still assume a Markov decision process (MDP):</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states s </a:t>
            </a:r>
            <a:r>
              <a:rPr lang="en-US" sz="2400" dirty="0" smtClean="0">
                <a:solidFill>
                  <a:srgbClr val="CC0000"/>
                </a:solidFill>
                <a:latin typeface="Calibri"/>
                <a:ea typeface="ＭＳ Ｐゴシック" pitchFamily="34" charset="-128"/>
                <a:cs typeface="Calibri"/>
                <a:sym typeface="Symbol" pitchFamily="18" charset="2"/>
              </a:rPr>
              <a:t> </a:t>
            </a:r>
            <a:r>
              <a:rPr lang="en-US" sz="2400" dirty="0" smtClean="0">
                <a:solidFill>
                  <a:srgbClr val="CC0000"/>
                </a:solidFill>
                <a:latin typeface="Calibri"/>
                <a:ea typeface="ＭＳ Ｐゴシック" pitchFamily="34" charset="-128"/>
                <a:cs typeface="Calibri"/>
              </a:rPr>
              <a:t>S</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set of actions (per state) A</a:t>
            </a: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model T(</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pPr lvl="1"/>
            <a:r>
              <a:rPr lang="en-US" sz="2400" dirty="0" smtClean="0">
                <a:latin typeface="Calibri"/>
                <a:ea typeface="ＭＳ Ｐゴシック" pitchFamily="34" charset="-128"/>
                <a:cs typeface="Calibri"/>
              </a:rPr>
              <a:t>A </a:t>
            </a:r>
            <a:r>
              <a:rPr lang="en-US" sz="2400" dirty="0" smtClean="0">
                <a:solidFill>
                  <a:srgbClr val="CC0000"/>
                </a:solidFill>
                <a:latin typeface="Calibri"/>
                <a:ea typeface="ＭＳ Ｐゴシック" pitchFamily="34" charset="-128"/>
                <a:cs typeface="Calibri"/>
              </a:rPr>
              <a:t>reward function R(</a:t>
            </a:r>
            <a:r>
              <a:rPr lang="en-US" sz="2400" dirty="0" err="1" smtClean="0">
                <a:solidFill>
                  <a:srgbClr val="CC0000"/>
                </a:solidFill>
                <a:latin typeface="Calibri"/>
                <a:ea typeface="ＭＳ Ｐゴシック" pitchFamily="34" charset="-128"/>
                <a:cs typeface="Calibri"/>
              </a:rPr>
              <a:t>s,a,s</a:t>
            </a:r>
            <a:r>
              <a:rPr lang="en-US" altLang="ja-JP" sz="2400" dirty="0" smtClean="0">
                <a:solidFill>
                  <a:srgbClr val="CC0000"/>
                </a:solidFill>
                <a:latin typeface="Calibri"/>
                <a:ea typeface="ＭＳ Ｐゴシック" pitchFamily="34" charset="-128"/>
                <a:cs typeface="Calibri"/>
              </a:rPr>
              <a:t>’)</a:t>
            </a:r>
            <a:endParaRPr lang="en-US" altLang="ja-JP" sz="2400" dirty="0" smtClean="0">
              <a:latin typeface="Calibri"/>
              <a:ea typeface="ＭＳ Ｐゴシック" pitchFamily="34" charset="-128"/>
              <a:cs typeface="Calibri"/>
            </a:endParaRPr>
          </a:p>
          <a:p>
            <a:r>
              <a:rPr lang="en-US" sz="2800" dirty="0" smtClean="0">
                <a:latin typeface="Calibri"/>
                <a:ea typeface="ＭＳ Ｐゴシック" pitchFamily="34" charset="-128"/>
                <a:cs typeface="Calibri"/>
              </a:rPr>
              <a:t>Still looking for a policy </a:t>
            </a:r>
            <a:r>
              <a:rPr lang="en-US" sz="2800" dirty="0" smtClean="0">
                <a:solidFill>
                  <a:srgbClr val="CC0000"/>
                </a:solidFill>
                <a:latin typeface="Calibri"/>
                <a:ea typeface="ＭＳ Ｐゴシック" pitchFamily="34" charset="-128"/>
                <a:cs typeface="Calibri"/>
                <a:sym typeface="Symbol" pitchFamily="18" charset="2"/>
              </a:rPr>
              <a:t>(s)</a:t>
            </a:r>
          </a:p>
          <a:p>
            <a:pPr lvl="1"/>
            <a:endParaRPr lang="en-US" sz="2000" dirty="0" smtClean="0">
              <a:latin typeface="Calibri"/>
              <a:ea typeface="ＭＳ Ｐゴシック" pitchFamily="34" charset="-128"/>
              <a:cs typeface="Calibri"/>
              <a:sym typeface="Symbol" pitchFamily="18" charset="2"/>
            </a:endParaRPr>
          </a:p>
          <a:p>
            <a:r>
              <a:rPr lang="en-US" sz="2800" dirty="0" smtClean="0">
                <a:latin typeface="Calibri"/>
                <a:ea typeface="ＭＳ Ｐゴシック" pitchFamily="34" charset="-128"/>
                <a:cs typeface="Calibri"/>
                <a:sym typeface="Symbol" pitchFamily="18" charset="2"/>
              </a:rPr>
              <a:t>New twist: </a:t>
            </a:r>
            <a:r>
              <a:rPr lang="en-US" sz="2800" dirty="0" smtClean="0">
                <a:solidFill>
                  <a:srgbClr val="CC0000"/>
                </a:solidFill>
                <a:latin typeface="Calibri"/>
                <a:ea typeface="ＭＳ Ｐゴシック" pitchFamily="34" charset="-128"/>
                <a:cs typeface="Calibri"/>
                <a:sym typeface="Symbol" pitchFamily="18" charset="2"/>
              </a:rPr>
              <a:t>don</a:t>
            </a:r>
            <a:r>
              <a:rPr lang="en-US" altLang="ja-JP" sz="2800" dirty="0" smtClean="0">
                <a:solidFill>
                  <a:srgbClr val="CC0000"/>
                </a:solidFill>
                <a:latin typeface="Calibri"/>
                <a:ea typeface="ＭＳ Ｐゴシック" pitchFamily="34" charset="-128"/>
                <a:cs typeface="Calibri"/>
                <a:sym typeface="Symbol" pitchFamily="18" charset="2"/>
              </a:rPr>
              <a:t>’t know T or R</a:t>
            </a:r>
          </a:p>
          <a:p>
            <a:pPr lvl="1"/>
            <a:r>
              <a:rPr lang="en-US" sz="2400" dirty="0" smtClean="0">
                <a:latin typeface="Calibri"/>
                <a:ea typeface="ＭＳ Ｐゴシック" pitchFamily="34" charset="-128"/>
                <a:cs typeface="Calibri"/>
                <a:sym typeface="Symbol" pitchFamily="18" charset="2"/>
              </a:rPr>
              <a:t>I.e. we don’</a:t>
            </a:r>
            <a:r>
              <a:rPr lang="en-US" altLang="ja-JP" sz="2400" dirty="0" smtClean="0">
                <a:latin typeface="Calibri"/>
                <a:ea typeface="ＭＳ Ｐゴシック" pitchFamily="34" charset="-128"/>
                <a:cs typeface="Calibri"/>
                <a:sym typeface="Symbol" pitchFamily="18" charset="2"/>
              </a:rPr>
              <a:t>t know which states are good or what the actions do</a:t>
            </a:r>
          </a:p>
          <a:p>
            <a:pPr lvl="1"/>
            <a:r>
              <a:rPr lang="en-US" sz="2400" dirty="0" smtClean="0">
                <a:latin typeface="Calibri"/>
                <a:ea typeface="ＭＳ Ｐゴシック" pitchFamily="34" charset="-128"/>
                <a:cs typeface="Calibri"/>
                <a:sym typeface="Symbol" pitchFamily="18" charset="2"/>
              </a:rPr>
              <a:t>Must actually try actions and states out to learn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019800" y="2103975"/>
            <a:ext cx="5437619" cy="1982496"/>
          </a:xfrm>
          <a:prstGeom prst="rect">
            <a:avLst/>
          </a:prstGeom>
          <a:noFill/>
          <a:ln w="9525">
            <a:noFill/>
            <a:miter lim="800000"/>
            <a:headEnd/>
            <a:tailEnd/>
          </a:ln>
        </p:spPr>
      </p:pic>
      <p:grpSp>
        <p:nvGrpSpPr>
          <p:cNvPr id="16" name="Group 15"/>
          <p:cNvGrpSpPr/>
          <p:nvPr/>
        </p:nvGrpSpPr>
        <p:grpSpPr>
          <a:xfrm>
            <a:off x="5867400" y="1905000"/>
            <a:ext cx="5181600" cy="2446215"/>
            <a:chOff x="5920155" y="2133600"/>
            <a:chExt cx="5181600" cy="2446215"/>
          </a:xfrm>
        </p:grpSpPr>
        <p:sp>
          <p:nvSpPr>
            <p:cNvPr id="5" name="Rectangle 4"/>
            <p:cNvSpPr/>
            <p:nvPr/>
          </p:nvSpPr>
          <p:spPr>
            <a:xfrm>
              <a:off x="5920155" y="2971800"/>
              <a:ext cx="816708"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8" name="Rectangle 7"/>
            <p:cNvSpPr/>
            <p:nvPr/>
          </p:nvSpPr>
          <p:spPr>
            <a:xfrm>
              <a:off x="6605955" y="4046415"/>
              <a:ext cx="1676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9" name="Rectangle 8"/>
            <p:cNvSpPr/>
            <p:nvPr/>
          </p:nvSpPr>
          <p:spPr>
            <a:xfrm>
              <a:off x="6224955" y="3733800"/>
              <a:ext cx="6858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139354" y="2286000"/>
              <a:ext cx="154744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Rectangle 10"/>
            <p:cNvSpPr/>
            <p:nvPr/>
          </p:nvSpPr>
          <p:spPr>
            <a:xfrm>
              <a:off x="9653955" y="2209800"/>
              <a:ext cx="1447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Rectangle 11"/>
            <p:cNvSpPr/>
            <p:nvPr/>
          </p:nvSpPr>
          <p:spPr>
            <a:xfrm>
              <a:off x="8001000" y="2133600"/>
              <a:ext cx="18288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4" name="Isosceles Triangle 13"/>
            <p:cNvSpPr/>
            <p:nvPr/>
          </p:nvSpPr>
          <p:spPr>
            <a:xfrm rot="10800000">
              <a:off x="8458200" y="2743200"/>
              <a:ext cx="304800" cy="22860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5" name="Rectangle 14"/>
            <p:cNvSpPr/>
            <p:nvPr/>
          </p:nvSpPr>
          <p:spPr>
            <a:xfrm>
              <a:off x="7748955" y="3429000"/>
              <a:ext cx="165490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spTree>
    <p:extLst>
      <p:ext uri="{BB962C8B-B14F-4D97-AF65-F5344CB8AC3E}">
        <p14:creationId xmlns:p14="http://schemas.microsoft.com/office/powerpoint/2010/main" val="17488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8">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8">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(MDPs) vs. Online (RL)</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59176" y="2667000"/>
            <a:ext cx="4541755" cy="2362200"/>
          </a:xfrm>
          <a:prstGeom prst="rect">
            <a:avLst/>
          </a:prstGeom>
          <a:noFill/>
        </p:spPr>
      </p:pic>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2000" y="1448180"/>
            <a:ext cx="4770142" cy="3580640"/>
          </a:xfrm>
          <a:prstGeom prst="rect">
            <a:avLst/>
          </a:prstGeom>
          <a:noFill/>
        </p:spPr>
      </p:pic>
      <p:sp>
        <p:nvSpPr>
          <p:cNvPr id="6" name="TextBox 5"/>
          <p:cNvSpPr txBox="1"/>
          <p:nvPr/>
        </p:nvSpPr>
        <p:spPr>
          <a:xfrm>
            <a:off x="1645942" y="5358825"/>
            <a:ext cx="3048000" cy="584775"/>
          </a:xfrm>
          <a:prstGeom prst="rect">
            <a:avLst/>
          </a:prstGeom>
          <a:noFill/>
        </p:spPr>
        <p:txBody>
          <a:bodyPr wrap="square" rtlCol="0">
            <a:spAutoFit/>
          </a:bodyPr>
          <a:lstStyle/>
          <a:p>
            <a:pPr algn="ctr"/>
            <a:r>
              <a:rPr lang="en-US" sz="3200" dirty="0" smtClean="0">
                <a:latin typeface="Calibri" pitchFamily="34" charset="0"/>
              </a:rPr>
              <a:t>Offline Solution</a:t>
            </a:r>
            <a:endParaRPr lang="en-US" sz="3200" dirty="0">
              <a:latin typeface="Calibri" pitchFamily="34" charset="0"/>
            </a:endParaRPr>
          </a:p>
        </p:txBody>
      </p:sp>
      <p:sp>
        <p:nvSpPr>
          <p:cNvPr id="7" name="TextBox 6"/>
          <p:cNvSpPr txBox="1"/>
          <p:nvPr/>
        </p:nvSpPr>
        <p:spPr>
          <a:xfrm>
            <a:off x="7467600" y="5358825"/>
            <a:ext cx="3048000" cy="584775"/>
          </a:xfrm>
          <a:prstGeom prst="rect">
            <a:avLst/>
          </a:prstGeom>
          <a:noFill/>
        </p:spPr>
        <p:txBody>
          <a:bodyPr wrap="square" rtlCol="0">
            <a:spAutoFit/>
          </a:bodyPr>
          <a:lstStyle/>
          <a:p>
            <a:pPr algn="ctr"/>
            <a:r>
              <a:rPr lang="en-US" sz="3200" dirty="0" smtClean="0">
                <a:latin typeface="Calibri" pitchFamily="34" charset="0"/>
              </a:rPr>
              <a:t>Online Learning</a:t>
            </a:r>
            <a:endParaRPr lang="en-US" sz="3200" dirty="0">
              <a:latin typeface="Calibri" pitchFamily="34" charset="0"/>
            </a:endParaRPr>
          </a:p>
        </p:txBody>
      </p:sp>
    </p:spTree>
    <p:extLst>
      <p:ext uri="{BB962C8B-B14F-4D97-AF65-F5344CB8AC3E}">
        <p14:creationId xmlns:p14="http://schemas.microsoft.com/office/powerpoint/2010/main" val="13136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Learning</a:t>
            </a:r>
            <a:endParaRPr lang="en-US" dirty="0"/>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4327" y="1600200"/>
            <a:ext cx="9660551" cy="4267200"/>
          </a:xfrm>
          <a:prstGeom prst="rect">
            <a:avLst/>
          </a:prstGeom>
          <a:noFill/>
        </p:spPr>
      </p:pic>
    </p:spTree>
    <p:extLst>
      <p:ext uri="{BB962C8B-B14F-4D97-AF65-F5344CB8AC3E}">
        <p14:creationId xmlns:p14="http://schemas.microsoft.com/office/powerpoint/2010/main" val="1326065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Model-Based Learning</a:t>
            </a:r>
          </a:p>
        </p:txBody>
      </p:sp>
      <p:sp>
        <p:nvSpPr>
          <p:cNvPr id="9219" name="Rectangle 3"/>
          <p:cNvSpPr>
            <a:spLocks noGrp="1" noChangeArrowheads="1"/>
          </p:cNvSpPr>
          <p:nvPr>
            <p:ph idx="1"/>
          </p:nvPr>
        </p:nvSpPr>
        <p:spPr/>
        <p:txBody>
          <a:bodyPr/>
          <a:lstStyle/>
          <a:p>
            <a:pPr>
              <a:lnSpc>
                <a:spcPct val="80000"/>
              </a:lnSpc>
            </a:pPr>
            <a:r>
              <a:rPr lang="en-US" sz="2600" dirty="0" smtClean="0"/>
              <a:t>Model-Based Idea:</a:t>
            </a:r>
          </a:p>
          <a:p>
            <a:pPr lvl="1">
              <a:lnSpc>
                <a:spcPct val="80000"/>
              </a:lnSpc>
            </a:pPr>
            <a:r>
              <a:rPr lang="en-US" sz="2200" dirty="0" smtClean="0"/>
              <a:t>Learn an approximate model based on experiences</a:t>
            </a:r>
          </a:p>
          <a:p>
            <a:pPr lvl="1">
              <a:lnSpc>
                <a:spcPct val="80000"/>
              </a:lnSpc>
            </a:pPr>
            <a:r>
              <a:rPr lang="en-US" sz="2200" dirty="0" smtClean="0"/>
              <a:t>Solve for values as if the learned model were correct</a:t>
            </a:r>
          </a:p>
          <a:p>
            <a:pPr lvl="1">
              <a:lnSpc>
                <a:spcPct val="80000"/>
              </a:lnSpc>
            </a:pPr>
            <a:endParaRPr lang="en-US" sz="2400" dirty="0" smtClean="0"/>
          </a:p>
          <a:p>
            <a:pPr>
              <a:lnSpc>
                <a:spcPct val="80000"/>
              </a:lnSpc>
            </a:pPr>
            <a:r>
              <a:rPr lang="en-US" sz="2600" dirty="0" smtClean="0"/>
              <a:t>Step 1: Learn empirical MDP model</a:t>
            </a:r>
          </a:p>
          <a:p>
            <a:pPr lvl="1">
              <a:lnSpc>
                <a:spcPct val="80000"/>
              </a:lnSpc>
            </a:pPr>
            <a:r>
              <a:rPr lang="en-US" sz="2200" dirty="0" smtClean="0"/>
              <a:t>Count outcomes s’ for each s, a</a:t>
            </a:r>
          </a:p>
          <a:p>
            <a:pPr lvl="1">
              <a:lnSpc>
                <a:spcPct val="80000"/>
              </a:lnSpc>
            </a:pPr>
            <a:r>
              <a:rPr lang="en-US" sz="2200" dirty="0" smtClean="0"/>
              <a:t>Normalize to give an estimate of</a:t>
            </a:r>
            <a:endParaRPr lang="en-US" sz="2200" b="1" dirty="0" smtClean="0"/>
          </a:p>
          <a:p>
            <a:pPr lvl="1">
              <a:lnSpc>
                <a:spcPct val="80000"/>
              </a:lnSpc>
            </a:pPr>
            <a:r>
              <a:rPr lang="en-US" sz="2200" dirty="0" smtClean="0"/>
              <a:t>Discover each </a:t>
            </a:r>
            <a:r>
              <a:rPr lang="en-US" sz="2200" b="1" dirty="0" smtClean="0"/>
              <a:t>                      </a:t>
            </a:r>
            <a:r>
              <a:rPr lang="en-US" sz="2200" dirty="0" smtClean="0"/>
              <a:t>when we experience (s, a, s’)</a:t>
            </a:r>
          </a:p>
          <a:p>
            <a:pPr>
              <a:lnSpc>
                <a:spcPct val="80000"/>
              </a:lnSpc>
            </a:pPr>
            <a:endParaRPr lang="en-US" sz="2800" dirty="0" smtClean="0"/>
          </a:p>
          <a:p>
            <a:pPr>
              <a:lnSpc>
                <a:spcPct val="80000"/>
              </a:lnSpc>
            </a:pPr>
            <a:r>
              <a:rPr lang="en-US" sz="2600" dirty="0" smtClean="0"/>
              <a:t>Step 2: Solve the learned MDP</a:t>
            </a:r>
          </a:p>
          <a:p>
            <a:pPr lvl="1">
              <a:lnSpc>
                <a:spcPct val="80000"/>
              </a:lnSpc>
            </a:pPr>
            <a:r>
              <a:rPr lang="en-US" sz="2200" dirty="0" smtClean="0"/>
              <a:t>For example, use value iteration, as before</a:t>
            </a:r>
          </a:p>
        </p:txBody>
      </p:sp>
      <p:pic>
        <p:nvPicPr>
          <p:cNvPr id="40" name="Picture 39" descr="txp_fig"/>
          <p:cNvPicPr>
            <a:picLocks noChangeAspect="1"/>
          </p:cNvPicPr>
          <p:nvPr>
            <p:custDataLst>
              <p:tags r:id="rId1"/>
            </p:custDataLst>
          </p:nvPr>
        </p:nvPicPr>
        <p:blipFill>
          <a:blip r:embed="rId5" cstate="print"/>
          <a:stretch>
            <a:fillRect/>
          </a:stretch>
        </p:blipFill>
        <p:spPr bwMode="auto">
          <a:xfrm>
            <a:off x="4979437" y="3549893"/>
            <a:ext cx="1218366" cy="3048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2908281" y="3904717"/>
            <a:ext cx="1204523" cy="304869"/>
          </a:xfrm>
          <a:prstGeom prst="rect">
            <a:avLst/>
          </a:prstGeom>
          <a:noFill/>
          <a:ln/>
          <a:effectLst/>
        </p:spPr>
      </p:pic>
      <p:pic>
        <p:nvPicPr>
          <p:cNvPr id="3072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382000" y="3505399"/>
            <a:ext cx="3144852" cy="1828402"/>
          </a:xfrm>
          <a:prstGeom prst="rect">
            <a:avLst/>
          </a:prstGeom>
          <a:noFill/>
        </p:spPr>
      </p:pic>
      <p:pic>
        <p:nvPicPr>
          <p:cNvPr id="30723"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157577" y="1447800"/>
            <a:ext cx="3420645" cy="1828800"/>
          </a:xfrm>
          <a:prstGeom prst="rect">
            <a:avLst/>
          </a:prstGeom>
          <a:noFill/>
        </p:spPr>
      </p:pic>
    </p:spTree>
    <p:extLst>
      <p:ext uri="{BB962C8B-B14F-4D97-AF65-F5344CB8AC3E}">
        <p14:creationId xmlns:p14="http://schemas.microsoft.com/office/powerpoint/2010/main" val="57159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1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19">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Model-Based Learning</a:t>
            </a:r>
            <a:endParaRPr lang="en-US" dirty="0">
              <a:latin typeface="Calibri"/>
              <a:cs typeface="Calibri"/>
            </a:endParaRPr>
          </a:p>
        </p:txBody>
      </p:sp>
      <p:sp>
        <p:nvSpPr>
          <p:cNvPr id="4" name="TextBox 3"/>
          <p:cNvSpPr txBox="1"/>
          <p:nvPr/>
        </p:nvSpPr>
        <p:spPr>
          <a:xfrm>
            <a:off x="609600" y="13716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Learned Model</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38" name="TextBox 37"/>
          <p:cNvSpPr txBox="1"/>
          <p:nvPr/>
        </p:nvSpPr>
        <p:spPr>
          <a:xfrm>
            <a:off x="9296400" y="1981200"/>
            <a:ext cx="2286000" cy="3970318"/>
          </a:xfrm>
          <a:prstGeom prst="rect">
            <a:avLst/>
          </a:prstGeom>
          <a:noFill/>
        </p:spPr>
        <p:txBody>
          <a:bodyPr wrap="square" rtlCol="0">
            <a:spAutoFit/>
          </a:bodyPr>
          <a:lstStyle/>
          <a:p>
            <a:pPr algn="ctr"/>
            <a:r>
              <a:rPr lang="en-US" sz="3200" dirty="0" smtClean="0">
                <a:solidFill>
                  <a:schemeClr val="bg1"/>
                </a:solidFill>
                <a:latin typeface="Calibri"/>
                <a:cs typeface="Calibri"/>
              </a:rPr>
              <a:t>T(</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T(B, east, C) = 1.00</a:t>
            </a:r>
          </a:p>
          <a:p>
            <a:r>
              <a:rPr lang="en-US" sz="2000" dirty="0" smtClean="0">
                <a:latin typeface="Calibri"/>
                <a:cs typeface="Calibri"/>
              </a:rPr>
              <a:t>T(C, east, D) = 0.75</a:t>
            </a:r>
          </a:p>
          <a:p>
            <a:r>
              <a:rPr lang="en-US" sz="2000" dirty="0" smtClean="0">
                <a:latin typeface="Calibri"/>
                <a:cs typeface="Calibri"/>
              </a:rPr>
              <a:t>T(C, east, A) = 0.25</a:t>
            </a:r>
          </a:p>
          <a:p>
            <a:pPr algn="ctr"/>
            <a:r>
              <a:rPr lang="en-US" sz="2000" dirty="0" smtClean="0">
                <a:latin typeface="Calibri"/>
                <a:cs typeface="Calibri"/>
              </a:rPr>
              <a:t>…</a:t>
            </a:r>
          </a:p>
          <a:p>
            <a:endParaRPr lang="en-US" sz="2000" dirty="0" smtClean="0">
              <a:latin typeface="Calibri"/>
              <a:cs typeface="Calibri"/>
            </a:endParaRPr>
          </a:p>
          <a:p>
            <a:pPr algn="ctr"/>
            <a:r>
              <a:rPr lang="en-US" sz="3200" dirty="0" smtClean="0">
                <a:solidFill>
                  <a:schemeClr val="bg1"/>
                </a:solidFill>
                <a:latin typeface="Calibri"/>
                <a:cs typeface="Calibri"/>
              </a:rPr>
              <a:t>R(</a:t>
            </a:r>
            <a:r>
              <a:rPr lang="en-US" sz="3200" dirty="0" err="1" smtClean="0">
                <a:solidFill>
                  <a:schemeClr val="bg1"/>
                </a:solidFill>
                <a:latin typeface="Calibri"/>
                <a:cs typeface="Calibri"/>
              </a:rPr>
              <a:t>s,a,s</a:t>
            </a:r>
            <a:r>
              <a:rPr lang="en-US" sz="3200" dirty="0" smtClean="0">
                <a:solidFill>
                  <a:schemeClr val="bg1"/>
                </a:solidFill>
                <a:latin typeface="Calibri"/>
                <a:cs typeface="Calibri"/>
              </a:rPr>
              <a:t>’).</a:t>
            </a:r>
          </a:p>
          <a:p>
            <a:pPr algn="ctr"/>
            <a:endParaRPr lang="en-US" sz="500" dirty="0" smtClean="0">
              <a:latin typeface="Calibri"/>
              <a:cs typeface="Calibri"/>
            </a:endParaRPr>
          </a:p>
          <a:p>
            <a:r>
              <a:rPr lang="en-US" sz="2000" dirty="0" smtClean="0">
                <a:latin typeface="Calibri"/>
                <a:cs typeface="Calibri"/>
              </a:rPr>
              <a:t>R(B, east, C) = -1</a:t>
            </a:r>
          </a:p>
          <a:p>
            <a:r>
              <a:rPr lang="en-US" sz="2000" dirty="0" smtClean="0">
                <a:latin typeface="Calibri"/>
                <a:cs typeface="Calibri"/>
              </a:rPr>
              <a:t>R(C, east, D) = -1</a:t>
            </a:r>
          </a:p>
          <a:p>
            <a:r>
              <a:rPr lang="en-US" sz="2000" dirty="0" smtClean="0">
                <a:latin typeface="Calibri"/>
                <a:cs typeface="Calibri"/>
              </a:rPr>
              <a:t>R(D, exit, x) = +10</a:t>
            </a:r>
          </a:p>
          <a:p>
            <a:pPr algn="ctr"/>
            <a:r>
              <a:rPr lang="en-US" sz="2000" dirty="0" smtClean="0">
                <a:latin typeface="Calibri"/>
                <a:cs typeface="Calibri"/>
              </a:rPr>
              <a:t>…</a:t>
            </a:r>
            <a:endParaRPr lang="en-US" sz="2000" dirty="0">
              <a:latin typeface="Calibri"/>
              <a:cs typeface="Calibri"/>
            </a:endParaRPr>
          </a:p>
        </p:txBody>
      </p:sp>
      <p:sp>
        <p:nvSpPr>
          <p:cNvPr id="39" name="Rounded Rectangle 38"/>
          <p:cNvSpPr/>
          <p:nvPr/>
        </p:nvSpPr>
        <p:spPr>
          <a:xfrm>
            <a:off x="9144000" y="25146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0" name="Rounded Rectangle 39"/>
          <p:cNvSpPr/>
          <p:nvPr/>
        </p:nvSpPr>
        <p:spPr>
          <a:xfrm>
            <a:off x="9144000" y="4648200"/>
            <a:ext cx="2438400" cy="1295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xp_fig"/>
          <p:cNvPicPr>
            <a:picLocks noChangeAspect="1"/>
          </p:cNvPicPr>
          <p:nvPr>
            <p:custDataLst>
              <p:tags r:id="rId1"/>
            </p:custDataLst>
          </p:nvPr>
        </p:nvPicPr>
        <p:blipFill>
          <a:blip r:embed="rId5" cstate="print"/>
          <a:stretch>
            <a:fillRect/>
          </a:stretch>
        </p:blipFill>
        <p:spPr bwMode="auto">
          <a:xfrm>
            <a:off x="9659816" y="2066192"/>
            <a:ext cx="1522958" cy="381000"/>
          </a:xfrm>
          <a:prstGeom prst="rect">
            <a:avLst/>
          </a:prstGeom>
          <a:noFill/>
          <a:ln/>
          <a:effectLst/>
        </p:spPr>
      </p:pic>
      <p:pic>
        <p:nvPicPr>
          <p:cNvPr id="42" name="Picture 41" descr="txp_fig"/>
          <p:cNvPicPr>
            <a:picLocks noChangeAspect="1"/>
          </p:cNvPicPr>
          <p:nvPr>
            <p:custDataLst>
              <p:tags r:id="rId2"/>
            </p:custDataLst>
          </p:nvPr>
        </p:nvPicPr>
        <p:blipFill>
          <a:blip r:embed="rId6" cstate="print"/>
          <a:stretch>
            <a:fillRect/>
          </a:stretch>
        </p:blipFill>
        <p:spPr bwMode="auto">
          <a:xfrm>
            <a:off x="9677400" y="4199792"/>
            <a:ext cx="1505313" cy="381000"/>
          </a:xfrm>
          <a:prstGeom prst="rect">
            <a:avLst/>
          </a:prstGeom>
          <a:noFill/>
          <a:ln/>
          <a:effectLst/>
        </p:spPr>
      </p:pic>
    </p:spTree>
    <p:extLst>
      <p:ext uri="{BB962C8B-B14F-4D97-AF65-F5344CB8AC3E}">
        <p14:creationId xmlns:p14="http://schemas.microsoft.com/office/powerpoint/2010/main" val="9175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38" grpId="0"/>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Methods</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9800" y="1219756"/>
            <a:ext cx="7608888" cy="5332887"/>
          </a:xfrm>
          <a:prstGeom prst="rect">
            <a:avLst/>
          </a:prstGeom>
          <a:noFill/>
        </p:spPr>
      </p:pic>
    </p:spTree>
    <p:extLst>
      <p:ext uri="{BB962C8B-B14F-4D97-AF65-F5344CB8AC3E}">
        <p14:creationId xmlns:p14="http://schemas.microsoft.com/office/powerpoint/2010/main" val="11569172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Example: Expected Age</a:t>
            </a:r>
          </a:p>
        </p:txBody>
      </p:sp>
      <p:sp>
        <p:nvSpPr>
          <p:cNvPr id="12292" name="TextBox 10"/>
          <p:cNvSpPr txBox="1">
            <a:spLocks noChangeArrowheads="1"/>
          </p:cNvSpPr>
          <p:nvPr/>
        </p:nvSpPr>
        <p:spPr bwMode="auto">
          <a:xfrm>
            <a:off x="2438400" y="1187425"/>
            <a:ext cx="73152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Goal: Compute expected age </a:t>
            </a:r>
            <a:r>
              <a:rPr lang="en-US" sz="2400">
                <a:latin typeface="Calibri" pitchFamily="34" charset="0"/>
              </a:rPr>
              <a:t>of </a:t>
            </a:r>
            <a:r>
              <a:rPr lang="en-US" sz="2400" smtClean="0">
                <a:latin typeface="Calibri" pitchFamily="34" charset="0"/>
              </a:rPr>
              <a:t>CIS 421/521 students</a:t>
            </a:r>
            <a:endParaRPr lang="en-US" sz="2400" dirty="0">
              <a:latin typeface="Calibri" pitchFamily="34" charset="0"/>
            </a:endParaRPr>
          </a:p>
        </p:txBody>
      </p:sp>
      <p:grpSp>
        <p:nvGrpSpPr>
          <p:cNvPr id="20" name="Group 19"/>
          <p:cNvGrpSpPr/>
          <p:nvPr/>
        </p:nvGrpSpPr>
        <p:grpSpPr>
          <a:xfrm>
            <a:off x="1600200" y="1828800"/>
            <a:ext cx="8915400" cy="1219200"/>
            <a:chOff x="1828800" y="1828800"/>
            <a:chExt cx="8534400" cy="1219200"/>
          </a:xfrm>
          <a:solidFill>
            <a:srgbClr val="B5E3C8"/>
          </a:solidFill>
        </p:grpSpPr>
        <p:sp>
          <p:nvSpPr>
            <p:cNvPr id="12" name="Rounded Rectangle 11"/>
            <p:cNvSpPr/>
            <p:nvPr/>
          </p:nvSpPr>
          <p:spPr>
            <a:xfrm>
              <a:off x="1828800" y="1828800"/>
              <a:ext cx="8534400" cy="1219200"/>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cxnSp>
          <p:nvCxnSpPr>
            <p:cNvPr id="15" name="Straight Connector 14"/>
            <p:cNvCxnSpPr/>
            <p:nvPr/>
          </p:nvCxnSpPr>
          <p:spPr>
            <a:xfrm>
              <a:off x="1828800" y="2209800"/>
              <a:ext cx="8534400" cy="0"/>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9" name="Picture 18" descr="TP_tmp.png"/>
          <p:cNvPicPr>
            <a:picLocks noChangeAspect="1"/>
          </p:cNvPicPr>
          <p:nvPr>
            <p:custDataLst>
              <p:tags r:id="rId1"/>
            </p:custDataLst>
          </p:nvPr>
        </p:nvPicPr>
        <p:blipFill>
          <a:blip r:embed="rId7" cstate="print">
            <a:clrChange>
              <a:clrFrom>
                <a:srgbClr val="FFFFFF"/>
              </a:clrFrom>
              <a:clrTo>
                <a:srgbClr val="FFFFFF">
                  <a:alpha val="0"/>
                </a:srgbClr>
              </a:clrTo>
            </a:clrChange>
          </a:blip>
          <a:srcRect/>
          <a:stretch>
            <a:fillRect/>
          </a:stretch>
        </p:blipFill>
        <p:spPr bwMode="auto">
          <a:xfrm>
            <a:off x="3784600" y="2362200"/>
            <a:ext cx="2133600" cy="558800"/>
          </a:xfrm>
          <a:prstGeom prst="rect">
            <a:avLst/>
          </a:prstGeom>
          <a:noFill/>
          <a:ln w="9525">
            <a:noFill/>
            <a:miter lim="800000"/>
            <a:headEnd/>
            <a:tailEnd/>
          </a:ln>
        </p:spPr>
      </p:pic>
      <p:sp>
        <p:nvSpPr>
          <p:cNvPr id="22" name="Rounded Rectangle 21"/>
          <p:cNvSpPr/>
          <p:nvPr/>
        </p:nvSpPr>
        <p:spPr>
          <a:xfrm>
            <a:off x="16002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23" name="TextBox 22"/>
          <p:cNvSpPr txBox="1">
            <a:spLocks noChangeArrowheads="1"/>
          </p:cNvSpPr>
          <p:nvPr/>
        </p:nvSpPr>
        <p:spPr bwMode="auto">
          <a:xfrm>
            <a:off x="18288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Based”</a:t>
            </a:r>
          </a:p>
        </p:txBody>
      </p:sp>
      <p:cxnSp>
        <p:nvCxnSpPr>
          <p:cNvPr id="24" name="Straight Connector 23"/>
          <p:cNvCxnSpPr/>
          <p:nvPr/>
        </p:nvCxnSpPr>
        <p:spPr>
          <a:xfrm>
            <a:off x="16002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descr="TP_tmp.png"/>
          <p:cNvPicPr>
            <a:picLocks noChangeAspect="1"/>
          </p:cNvPicPr>
          <p:nvPr>
            <p:custDataLst>
              <p:tags r:id="rId2"/>
            </p:custDataLst>
          </p:nvPr>
        </p:nvPicPr>
        <p:blipFill>
          <a:blip r:embed="rId8" cstate="print">
            <a:clrChange>
              <a:clrFrom>
                <a:srgbClr val="FFFFFF"/>
              </a:clrFrom>
              <a:clrTo>
                <a:srgbClr val="FFFFFF">
                  <a:alpha val="0"/>
                </a:srgbClr>
              </a:clrTo>
            </a:clrChange>
          </a:blip>
          <a:srcRect/>
          <a:stretch>
            <a:fillRect/>
          </a:stretch>
        </p:blipFill>
        <p:spPr bwMode="auto">
          <a:xfrm>
            <a:off x="2667000" y="5461000"/>
            <a:ext cx="2133600" cy="558800"/>
          </a:xfrm>
          <a:prstGeom prst="rect">
            <a:avLst/>
          </a:prstGeom>
          <a:noFill/>
          <a:ln w="9525">
            <a:noFill/>
            <a:miter lim="800000"/>
            <a:headEnd/>
            <a:tailEnd/>
          </a:ln>
        </p:spPr>
      </p:pic>
      <p:pic>
        <p:nvPicPr>
          <p:cNvPr id="40" name="Picture 39" descr="TP_tmp.png"/>
          <p:cNvPicPr>
            <a:picLocks noChangeAspect="1"/>
          </p:cNvPicPr>
          <p:nvPr>
            <p:custDataLst>
              <p:tags r:id="rId3"/>
            </p:custDataLst>
          </p:nvPr>
        </p:nvPicPr>
        <p:blipFill>
          <a:blip r:embed="rId9" cstate="print">
            <a:clrChange>
              <a:clrFrom>
                <a:srgbClr val="FFFFFF"/>
              </a:clrFrom>
              <a:clrTo>
                <a:srgbClr val="FFFFFF">
                  <a:alpha val="0"/>
                </a:srgbClr>
              </a:clrTo>
            </a:clrChange>
          </a:blip>
          <a:srcRect/>
          <a:stretch>
            <a:fillRect/>
          </a:stretch>
        </p:blipFill>
        <p:spPr bwMode="auto">
          <a:xfrm>
            <a:off x="2679700" y="4572000"/>
            <a:ext cx="1727200" cy="558800"/>
          </a:xfrm>
          <a:prstGeom prst="rect">
            <a:avLst/>
          </a:prstGeom>
          <a:noFill/>
          <a:ln w="9525">
            <a:noFill/>
            <a:miter lim="800000"/>
            <a:headEnd/>
            <a:tailEnd/>
          </a:ln>
        </p:spPr>
      </p:pic>
      <p:sp>
        <p:nvSpPr>
          <p:cNvPr id="32" name="Rounded Rectangle 31"/>
          <p:cNvSpPr/>
          <p:nvPr/>
        </p:nvSpPr>
        <p:spPr>
          <a:xfrm>
            <a:off x="6324600" y="3886200"/>
            <a:ext cx="4191000" cy="2438400"/>
          </a:xfrm>
          <a:prstGeom prst="roundRect">
            <a:avLst/>
          </a:prstGeom>
          <a:solidFill>
            <a:srgbClr val="CCEC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Calibri" pitchFamily="34" charset="0"/>
            </a:endParaRPr>
          </a:p>
        </p:txBody>
      </p:sp>
      <p:sp>
        <p:nvSpPr>
          <p:cNvPr id="33" name="TextBox 32"/>
          <p:cNvSpPr txBox="1">
            <a:spLocks noChangeArrowheads="1"/>
          </p:cNvSpPr>
          <p:nvPr/>
        </p:nvSpPr>
        <p:spPr bwMode="auto">
          <a:xfrm>
            <a:off x="6553200" y="3897313"/>
            <a:ext cx="3657600" cy="400110"/>
          </a:xfrm>
          <a:prstGeom prst="rect">
            <a:avLst/>
          </a:prstGeom>
          <a:noFill/>
          <a:ln w="9525">
            <a:noFill/>
            <a:miter lim="800000"/>
            <a:headEnd/>
            <a:tailEnd/>
          </a:ln>
        </p:spPr>
        <p:txBody>
          <a:bodyPr>
            <a:spAutoFit/>
          </a:bodyPr>
          <a:lstStyle/>
          <a:p>
            <a:pPr algn="ctr"/>
            <a:r>
              <a:rPr lang="en-US" sz="2000">
                <a:latin typeface="Calibri" pitchFamily="34" charset="0"/>
              </a:rPr>
              <a:t>Unknown P(A): “Model Free”</a:t>
            </a:r>
          </a:p>
        </p:txBody>
      </p:sp>
      <p:cxnSp>
        <p:nvCxnSpPr>
          <p:cNvPr id="34" name="Straight Connector 33"/>
          <p:cNvCxnSpPr/>
          <p:nvPr/>
        </p:nvCxnSpPr>
        <p:spPr>
          <a:xfrm>
            <a:off x="6324600" y="4267200"/>
            <a:ext cx="419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descr="TP_tmp.png"/>
          <p:cNvPicPr>
            <a:picLocks noChangeAspect="1"/>
          </p:cNvPicPr>
          <p:nvPr>
            <p:custDataLst>
              <p:tags r:id="rId4"/>
            </p:custDataLst>
          </p:nvPr>
        </p:nvPicPr>
        <p:blipFill>
          <a:blip r:embed="rId10" cstate="print">
            <a:clrChange>
              <a:clrFrom>
                <a:srgbClr val="FFFFFF"/>
              </a:clrFrom>
              <a:clrTo>
                <a:srgbClr val="FFFFFF">
                  <a:alpha val="0"/>
                </a:srgbClr>
              </a:clrTo>
            </a:clrChange>
          </a:blip>
          <a:srcRect/>
          <a:stretch>
            <a:fillRect/>
          </a:stretch>
        </p:blipFill>
        <p:spPr bwMode="auto">
          <a:xfrm>
            <a:off x="7467600" y="4953000"/>
            <a:ext cx="1801813" cy="660400"/>
          </a:xfrm>
          <a:prstGeom prst="rect">
            <a:avLst/>
          </a:prstGeom>
          <a:noFill/>
          <a:ln w="9525">
            <a:noFill/>
            <a:miter lim="800000"/>
            <a:headEnd/>
            <a:tailEnd/>
          </a:ln>
        </p:spPr>
      </p:pic>
      <p:sp>
        <p:nvSpPr>
          <p:cNvPr id="37" name="TextBox 36"/>
          <p:cNvSpPr txBox="1">
            <a:spLocks noChangeArrowheads="1"/>
          </p:cNvSpPr>
          <p:nvPr/>
        </p:nvSpPr>
        <p:spPr bwMode="auto">
          <a:xfrm>
            <a:off x="1600200" y="3244825"/>
            <a:ext cx="8915400" cy="461665"/>
          </a:xfrm>
          <a:prstGeom prst="rect">
            <a:avLst/>
          </a:prstGeom>
          <a:noFill/>
          <a:ln w="9525">
            <a:noFill/>
            <a:miter lim="800000"/>
            <a:headEnd/>
            <a:tailEnd/>
          </a:ln>
        </p:spPr>
        <p:txBody>
          <a:bodyPr wrap="square">
            <a:spAutoFit/>
          </a:bodyPr>
          <a:lstStyle/>
          <a:p>
            <a:pPr algn="ctr"/>
            <a:r>
              <a:rPr lang="en-US" sz="2400" dirty="0">
                <a:latin typeface="Calibri" pitchFamily="34" charset="0"/>
              </a:rPr>
              <a:t>Without P(A), instead collect samples [a</a:t>
            </a:r>
            <a:r>
              <a:rPr lang="en-US" sz="2400" baseline="-25000" dirty="0">
                <a:latin typeface="Calibri" pitchFamily="34" charset="0"/>
              </a:rPr>
              <a:t>1</a:t>
            </a:r>
            <a:r>
              <a:rPr lang="en-US" sz="2400" dirty="0">
                <a:latin typeface="Calibri" pitchFamily="34" charset="0"/>
              </a:rPr>
              <a:t>, a</a:t>
            </a:r>
            <a:r>
              <a:rPr lang="en-US" sz="2400" baseline="-25000" dirty="0">
                <a:latin typeface="Calibri" pitchFamily="34" charset="0"/>
              </a:rPr>
              <a:t>2</a:t>
            </a:r>
            <a:r>
              <a:rPr lang="en-US" sz="2400" dirty="0">
                <a:latin typeface="Calibri" pitchFamily="34" charset="0"/>
              </a:rPr>
              <a:t>, … </a:t>
            </a:r>
            <a:r>
              <a:rPr lang="en-US" sz="2400" dirty="0" err="1">
                <a:latin typeface="Calibri" pitchFamily="34" charset="0"/>
              </a:rPr>
              <a:t>a</a:t>
            </a:r>
            <a:r>
              <a:rPr lang="en-US" sz="2400" baseline="-25000" dirty="0" err="1">
                <a:latin typeface="Calibri" pitchFamily="34" charset="0"/>
              </a:rPr>
              <a:t>N</a:t>
            </a:r>
            <a:r>
              <a:rPr lang="en-US" sz="2400" dirty="0">
                <a:latin typeface="Calibri" pitchFamily="34" charset="0"/>
              </a:rPr>
              <a:t>]</a:t>
            </a:r>
          </a:p>
        </p:txBody>
      </p:sp>
      <p:sp>
        <p:nvSpPr>
          <p:cNvPr id="12294" name="TextBox 12"/>
          <p:cNvSpPr txBox="1">
            <a:spLocks noChangeArrowheads="1"/>
          </p:cNvSpPr>
          <p:nvPr/>
        </p:nvSpPr>
        <p:spPr bwMode="auto">
          <a:xfrm>
            <a:off x="5334000" y="1828800"/>
            <a:ext cx="1447800" cy="400110"/>
          </a:xfrm>
          <a:prstGeom prst="rect">
            <a:avLst/>
          </a:prstGeom>
          <a:noFill/>
          <a:ln w="9525">
            <a:noFill/>
            <a:miter lim="800000"/>
            <a:headEnd/>
            <a:tailEnd/>
          </a:ln>
        </p:spPr>
        <p:txBody>
          <a:bodyPr>
            <a:spAutoFit/>
          </a:bodyPr>
          <a:lstStyle/>
          <a:p>
            <a:pPr algn="ctr"/>
            <a:r>
              <a:rPr lang="en-US" sz="2000">
                <a:latin typeface="Calibri" pitchFamily="34" charset="0"/>
              </a:rPr>
              <a:t>Known P(A)</a:t>
            </a:r>
          </a:p>
        </p:txBody>
      </p:sp>
      <p:sp>
        <p:nvSpPr>
          <p:cNvPr id="25" name="Rectangular Callout 24"/>
          <p:cNvSpPr/>
          <p:nvPr/>
        </p:nvSpPr>
        <p:spPr>
          <a:xfrm>
            <a:off x="9982200" y="4495800"/>
            <a:ext cx="1981200" cy="1752600"/>
          </a:xfrm>
          <a:prstGeom prst="wedgeRectCallout">
            <a:avLst>
              <a:gd name="adj1" fmla="val -73260"/>
              <a:gd name="adj2" fmla="val -14027"/>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samples appear with the right frequencies.</a:t>
            </a:r>
            <a:endParaRPr lang="en-US" sz="2000" dirty="0">
              <a:solidFill>
                <a:schemeClr val="tx1"/>
              </a:solidFill>
              <a:latin typeface="Calibri" pitchFamily="34" charset="0"/>
            </a:endParaRPr>
          </a:p>
        </p:txBody>
      </p:sp>
      <p:sp>
        <p:nvSpPr>
          <p:cNvPr id="26" name="Rectangular Callout 25"/>
          <p:cNvSpPr/>
          <p:nvPr/>
        </p:nvSpPr>
        <p:spPr>
          <a:xfrm>
            <a:off x="152400" y="4495800"/>
            <a:ext cx="1981200" cy="1752600"/>
          </a:xfrm>
          <a:prstGeom prst="wedgeRectCallout">
            <a:avLst>
              <a:gd name="adj1" fmla="val 68494"/>
              <a:gd name="adj2" fmla="val -29621"/>
            </a:avLst>
          </a:prstGeom>
          <a:solidFill>
            <a:srgbClr val="B5E3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libri" pitchFamily="34" charset="0"/>
              </a:rPr>
              <a:t>Why does this work?  Because eventually you learn the right model.</a:t>
            </a:r>
            <a:endParaRPr lang="en-US" sz="2000" dirty="0">
              <a:solidFill>
                <a:schemeClr val="tx1"/>
              </a:solidFill>
              <a:latin typeface="Calibri" pitchFamily="34" charset="0"/>
            </a:endParaRPr>
          </a:p>
        </p:txBody>
      </p:sp>
      <p:sp>
        <p:nvSpPr>
          <p:cNvPr id="2" name="TextBox 1"/>
          <p:cNvSpPr txBox="1"/>
          <p:nvPr/>
        </p:nvSpPr>
        <p:spPr>
          <a:xfrm>
            <a:off x="5953688" y="2324599"/>
            <a:ext cx="1656223" cy="369332"/>
          </a:xfrm>
          <a:prstGeom prst="rect">
            <a:avLst/>
          </a:prstGeom>
          <a:noFill/>
        </p:spPr>
        <p:txBody>
          <a:bodyPr wrap="none" rtlCol="0">
            <a:spAutoFit/>
          </a:bodyPr>
          <a:lstStyle/>
          <a:p>
            <a:r>
              <a:rPr lang="en-US" dirty="0" smtClean="0">
                <a:latin typeface="Times New Roman" charset="0"/>
              </a:rPr>
              <a:t>=0.01 x 42 + </a:t>
            </a:r>
            <a:r>
              <a:rPr lang="mr-IN" dirty="0" smtClean="0">
                <a:latin typeface="Times New Roman" charset="0"/>
              </a:rPr>
              <a:t>…</a:t>
            </a:r>
            <a:endParaRPr lang="en-US" dirty="0">
              <a:latin typeface="Times New Roman" charset="0"/>
            </a:endParaRPr>
          </a:p>
        </p:txBody>
      </p:sp>
    </p:spTree>
    <p:extLst>
      <p:ext uri="{BB962C8B-B14F-4D97-AF65-F5344CB8AC3E}">
        <p14:creationId xmlns:p14="http://schemas.microsoft.com/office/powerpoint/2010/main" val="59781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2" grpId="0" animBg="1"/>
      <p:bldP spid="33" grpId="0"/>
      <p:bldP spid="37" grpId="0"/>
      <p:bldP spid="12294" grpId="0"/>
      <p:bldP spid="25"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Model-Free Learning</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0" y="1448200"/>
            <a:ext cx="5480050" cy="5028171"/>
          </a:xfrm>
          <a:prstGeom prst="rect">
            <a:avLst/>
          </a:prstGeom>
          <a:noFill/>
        </p:spPr>
      </p:pic>
    </p:spTree>
    <p:extLst>
      <p:ext uri="{BB962C8B-B14F-4D97-AF65-F5344CB8AC3E}">
        <p14:creationId xmlns:p14="http://schemas.microsoft.com/office/powerpoint/2010/main" val="1538174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Reinforcement Learning</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90800" y="1156714"/>
            <a:ext cx="7162800" cy="5319787"/>
          </a:xfrm>
          <a:prstGeom prst="rect">
            <a:avLst/>
          </a:prstGeom>
          <a:noFill/>
        </p:spPr>
      </p:pic>
    </p:spTree>
    <p:extLst>
      <p:ext uri="{BB962C8B-B14F-4D97-AF65-F5344CB8AC3E}">
        <p14:creationId xmlns:p14="http://schemas.microsoft.com/office/powerpoint/2010/main" val="12155637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t>Passive Reinforcement Learning</a:t>
            </a:r>
          </a:p>
        </p:txBody>
      </p:sp>
      <p:sp>
        <p:nvSpPr>
          <p:cNvPr id="7171" name="Rectangle 3"/>
          <p:cNvSpPr>
            <a:spLocks noGrp="1" noChangeArrowheads="1"/>
          </p:cNvSpPr>
          <p:nvPr>
            <p:ph type="body" idx="1"/>
          </p:nvPr>
        </p:nvSpPr>
        <p:spPr>
          <a:xfrm>
            <a:off x="228600" y="1371600"/>
            <a:ext cx="11430000" cy="4525962"/>
          </a:xfrm>
        </p:spPr>
        <p:txBody>
          <a:bodyPr/>
          <a:lstStyle/>
          <a:p>
            <a:pPr>
              <a:lnSpc>
                <a:spcPct val="90000"/>
              </a:lnSpc>
            </a:pPr>
            <a:r>
              <a:rPr lang="en-US" sz="2800" dirty="0" smtClean="0"/>
              <a:t>Simplified task: policy evaluation</a:t>
            </a:r>
          </a:p>
          <a:p>
            <a:pPr lvl="1">
              <a:lnSpc>
                <a:spcPct val="90000"/>
              </a:lnSpc>
            </a:pPr>
            <a:r>
              <a:rPr lang="en-US" sz="2400" dirty="0" smtClean="0"/>
              <a:t>Input: a fixed policy </a:t>
            </a:r>
            <a:r>
              <a:rPr lang="en-US" sz="2400" dirty="0" smtClean="0">
                <a:sym typeface="Symbol" pitchFamily="18" charset="2"/>
              </a:rPr>
              <a:t>(s)</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solidFill>
                  <a:srgbClr val="CC0000"/>
                </a:solidFill>
              </a:rPr>
              <a:t>Goal: learn the state values</a:t>
            </a:r>
            <a:endParaRPr lang="en-US" sz="2400" dirty="0" smtClean="0"/>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is “along for the ride”</a:t>
            </a:r>
          </a:p>
          <a:p>
            <a:pPr lvl="1">
              <a:lnSpc>
                <a:spcPct val="90000"/>
              </a:lnSpc>
            </a:pPr>
            <a:r>
              <a:rPr lang="en-US" sz="2400" dirty="0" smtClean="0"/>
              <a:t>No choice about what actions to take</a:t>
            </a:r>
          </a:p>
          <a:p>
            <a:pPr lvl="1">
              <a:lnSpc>
                <a:spcPct val="90000"/>
              </a:lnSpc>
            </a:pPr>
            <a:r>
              <a:rPr lang="en-US" sz="2400" dirty="0" smtClean="0"/>
              <a:t>Just execute the policy and learn from experience</a:t>
            </a:r>
          </a:p>
          <a:p>
            <a:pPr lvl="1">
              <a:lnSpc>
                <a:spcPct val="90000"/>
              </a:lnSpc>
            </a:pPr>
            <a:r>
              <a:rPr lang="en-US" sz="2400" dirty="0" smtClean="0"/>
              <a:t>This is NOT offline planning!  You actually take actions in the world.</a:t>
            </a:r>
          </a:p>
          <a:p>
            <a:pPr lvl="1">
              <a:lnSpc>
                <a:spcPct val="90000"/>
              </a:lnSpc>
            </a:pPr>
            <a:endParaRPr lang="en-US" sz="2400" dirty="0" smtClean="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4600" y="1448143"/>
            <a:ext cx="5410200" cy="3162994"/>
          </a:xfrm>
          <a:prstGeom prst="rect">
            <a:avLst/>
          </a:prstGeom>
          <a:noFill/>
        </p:spPr>
      </p:pic>
    </p:spTree>
    <p:extLst>
      <p:ext uri="{BB962C8B-B14F-4D97-AF65-F5344CB8AC3E}">
        <p14:creationId xmlns:p14="http://schemas.microsoft.com/office/powerpoint/2010/main" val="12894912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Evaluation</a:t>
            </a:r>
            <a:endParaRPr lang="en-US" dirty="0"/>
          </a:p>
        </p:txBody>
      </p:sp>
      <p:sp>
        <p:nvSpPr>
          <p:cNvPr id="3" name="Content Placeholder 2"/>
          <p:cNvSpPr>
            <a:spLocks noGrp="1"/>
          </p:cNvSpPr>
          <p:nvPr>
            <p:ph idx="1"/>
          </p:nvPr>
        </p:nvSpPr>
        <p:spPr>
          <a:xfrm>
            <a:off x="406400" y="1397001"/>
            <a:ext cx="7442200" cy="4729164"/>
          </a:xfrm>
        </p:spPr>
        <p:txBody>
          <a:bodyPr/>
          <a:lstStyle/>
          <a:p>
            <a:r>
              <a:rPr lang="en-US" sz="2800" dirty="0" smtClean="0"/>
              <a:t>Goal: Compute values for each state under </a:t>
            </a:r>
            <a:r>
              <a:rPr lang="en-US" sz="2800" dirty="0" smtClean="0">
                <a:sym typeface="Symbol" pitchFamily="18" charset="2"/>
              </a:rPr>
              <a:t></a:t>
            </a:r>
          </a:p>
          <a:p>
            <a:pPr lvl="2"/>
            <a:endParaRPr lang="en-US" sz="2000" dirty="0" smtClean="0"/>
          </a:p>
          <a:p>
            <a:r>
              <a:rPr lang="en-US" sz="2800" dirty="0" smtClean="0"/>
              <a:t>Idea: Average together observed sample values</a:t>
            </a:r>
          </a:p>
          <a:p>
            <a:pPr lvl="1"/>
            <a:r>
              <a:rPr lang="en-US" sz="2400" dirty="0" smtClean="0"/>
              <a:t>Act according to </a:t>
            </a:r>
            <a:r>
              <a:rPr lang="en-US" sz="2400" dirty="0" smtClean="0">
                <a:sym typeface="Symbol" pitchFamily="18" charset="2"/>
              </a:rPr>
              <a:t></a:t>
            </a:r>
          </a:p>
          <a:p>
            <a:pPr lvl="1"/>
            <a:r>
              <a:rPr lang="en-US" sz="2400" dirty="0" smtClean="0"/>
              <a:t>Every time you visit a state, write down what the sum of discounted rewards turned out to be</a:t>
            </a:r>
          </a:p>
          <a:p>
            <a:pPr lvl="1"/>
            <a:r>
              <a:rPr lang="en-US" sz="2400" dirty="0" smtClean="0"/>
              <a:t>Average those samples</a:t>
            </a:r>
          </a:p>
          <a:p>
            <a:pPr lvl="2"/>
            <a:endParaRPr lang="en-US" sz="2000" dirty="0" smtClean="0"/>
          </a:p>
          <a:p>
            <a:r>
              <a:rPr lang="en-US" sz="2800" dirty="0" smtClean="0"/>
              <a:t>This is called direct evaluation</a:t>
            </a:r>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3880" y="1447800"/>
            <a:ext cx="3017520" cy="3352800"/>
          </a:xfrm>
          <a:prstGeom prst="rect">
            <a:avLst/>
          </a:prstGeom>
          <a:noFill/>
        </p:spPr>
      </p:pic>
    </p:spTree>
    <p:extLst>
      <p:ext uri="{BB962C8B-B14F-4D97-AF65-F5344CB8AC3E}">
        <p14:creationId xmlns:p14="http://schemas.microsoft.com/office/powerpoint/2010/main" val="17237084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Direct Evaluation</a:t>
            </a:r>
            <a:endParaRPr lang="en-US" dirty="0">
              <a:latin typeface="Calibri"/>
              <a:cs typeface="Calibri"/>
            </a:endParaRPr>
          </a:p>
        </p:txBody>
      </p:sp>
      <p:sp>
        <p:nvSpPr>
          <p:cNvPr id="4" name="TextBox 3"/>
          <p:cNvSpPr txBox="1"/>
          <p:nvPr/>
        </p:nvSpPr>
        <p:spPr>
          <a:xfrm>
            <a:off x="533400" y="1371600"/>
            <a:ext cx="2362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Input Policy </a:t>
            </a:r>
            <a:r>
              <a:rPr lang="en-US" sz="2800" dirty="0" smtClean="0">
                <a:solidFill>
                  <a:schemeClr val="accent2"/>
                </a:solidFill>
                <a:latin typeface="Calibri"/>
                <a:cs typeface="Calibri"/>
                <a:sym typeface="Symbol" pitchFamily="18" charset="2"/>
              </a:rPr>
              <a:t></a:t>
            </a:r>
            <a:r>
              <a:rPr lang="en-US" dirty="0" smtClean="0">
                <a:solidFill>
                  <a:schemeClr val="accent2"/>
                </a:solidFill>
                <a:latin typeface="Calibri"/>
                <a:cs typeface="Calibri"/>
              </a:rPr>
              <a:t> </a:t>
            </a:r>
            <a:endParaRPr lang="en-US" dirty="0">
              <a:solidFill>
                <a:schemeClr val="accent2"/>
              </a:solidFill>
              <a:latin typeface="Calibri"/>
              <a:cs typeface="Calibri"/>
            </a:endParaRPr>
          </a:p>
        </p:txBody>
      </p:sp>
      <p:sp>
        <p:nvSpPr>
          <p:cNvPr id="14" name="Text Box 13"/>
          <p:cNvSpPr txBox="1">
            <a:spLocks noChangeArrowheads="1"/>
          </p:cNvSpPr>
          <p:nvPr/>
        </p:nvSpPr>
        <p:spPr bwMode="auto">
          <a:xfrm>
            <a:off x="457200" y="5421868"/>
            <a:ext cx="24384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a:t>
            </a:r>
            <a:endParaRPr lang="en-US" dirty="0">
              <a:latin typeface="Calibri"/>
              <a:cs typeface="Calibri"/>
            </a:endParaRPr>
          </a:p>
        </p:txBody>
      </p:sp>
      <p:sp>
        <p:nvSpPr>
          <p:cNvPr id="15" name="TextBox 14"/>
          <p:cNvSpPr txBox="1"/>
          <p:nvPr/>
        </p:nvSpPr>
        <p:spPr>
          <a:xfrm>
            <a:off x="3733800" y="13716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Episodes (Training)</a:t>
            </a:r>
            <a:endParaRPr lang="en-US" dirty="0">
              <a:solidFill>
                <a:schemeClr val="accent2"/>
              </a:solidFill>
              <a:latin typeface="Calibri"/>
              <a:cs typeface="Calibri"/>
            </a:endParaRPr>
          </a:p>
        </p:txBody>
      </p:sp>
      <p:sp>
        <p:nvSpPr>
          <p:cNvPr id="18" name="TextBox 17"/>
          <p:cNvSpPr txBox="1"/>
          <p:nvPr/>
        </p:nvSpPr>
        <p:spPr>
          <a:xfrm>
            <a:off x="8991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9" name="Table 18"/>
          <p:cNvGraphicFramePr>
            <a:graphicFrameLocks noGrp="1"/>
          </p:cNvGraphicFramePr>
          <p:nvPr>
            <p:extLst/>
          </p:nvPr>
        </p:nvGraphicFramePr>
        <p:xfrm>
          <a:off x="381000" y="2514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ct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800" dirty="0">
                        <a:latin typeface="Calibri" pitchFamily="34" charset="0"/>
                      </a:endParaRPr>
                    </a:p>
                  </a:txBody>
                  <a:tcPr marL="83489" marR="83489" marT="41745" marB="4174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0" name="Rectangle 19"/>
          <p:cNvSpPr/>
          <p:nvPr/>
        </p:nvSpPr>
        <p:spPr>
          <a:xfrm>
            <a:off x="2303584" y="34788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406768" y="2640624"/>
            <a:ext cx="609600" cy="609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64981" y="3690949"/>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rot="5400000">
            <a:off x="1920765" y="3690950"/>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Isosceles Triangle 23"/>
          <p:cNvSpPr/>
          <p:nvPr/>
        </p:nvSpPr>
        <p:spPr>
          <a:xfrm>
            <a:off x="1608992" y="4222531"/>
            <a:ext cx="228600" cy="197069"/>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6" name="TextBox 25"/>
          <p:cNvSpPr txBox="1"/>
          <p:nvPr/>
        </p:nvSpPr>
        <p:spPr>
          <a:xfrm>
            <a:off x="37953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8" name="TextBox 27"/>
          <p:cNvSpPr txBox="1"/>
          <p:nvPr/>
        </p:nvSpPr>
        <p:spPr>
          <a:xfrm>
            <a:off x="6386144" y="2567352"/>
            <a:ext cx="1981200" cy="1200329"/>
          </a:xfrm>
          <a:prstGeom prst="rect">
            <a:avLst/>
          </a:prstGeom>
          <a:noFill/>
        </p:spPr>
        <p:txBody>
          <a:bodyPr wrap="square" rtlCol="0">
            <a:spAutoFit/>
          </a:bodyPr>
          <a:lstStyle/>
          <a:p>
            <a:r>
              <a:rPr lang="en-US" sz="2400" dirty="0" smtClean="0">
                <a:latin typeface="Calibri"/>
                <a:cs typeface="Calibri"/>
              </a:rPr>
              <a:t>B, east,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sp>
        <p:nvSpPr>
          <p:cNvPr id="29" name="TextBox 28"/>
          <p:cNvSpPr txBox="1"/>
          <p:nvPr/>
        </p:nvSpPr>
        <p:spPr>
          <a:xfrm>
            <a:off x="6342184" y="4699311"/>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A, -1</a:t>
            </a:r>
          </a:p>
          <a:p>
            <a:r>
              <a:rPr lang="en-US" sz="2400" dirty="0" smtClean="0">
                <a:latin typeface="Calibri"/>
                <a:cs typeface="Calibri"/>
              </a:rPr>
              <a:t>A, exit,    x, -10</a:t>
            </a:r>
            <a:endParaRPr lang="en-US" sz="2400" dirty="0">
              <a:latin typeface="Calibri"/>
              <a:cs typeface="Calibri"/>
            </a:endParaRPr>
          </a:p>
        </p:txBody>
      </p:sp>
      <p:sp>
        <p:nvSpPr>
          <p:cNvPr id="30" name="TextBox 29"/>
          <p:cNvSpPr txBox="1"/>
          <p:nvPr/>
        </p:nvSpPr>
        <p:spPr>
          <a:xfrm>
            <a:off x="3886200" y="1981200"/>
            <a:ext cx="1676400" cy="523220"/>
          </a:xfrm>
          <a:prstGeom prst="rect">
            <a:avLst/>
          </a:prstGeom>
          <a:noFill/>
        </p:spPr>
        <p:txBody>
          <a:bodyPr wrap="square" rtlCol="0">
            <a:spAutoFit/>
          </a:bodyPr>
          <a:lstStyle/>
          <a:p>
            <a:pPr algn="ctr"/>
            <a:r>
              <a:rPr lang="en-US" sz="2800" dirty="0" smtClean="0">
                <a:latin typeface="Calibri"/>
                <a:cs typeface="Calibri"/>
              </a:rPr>
              <a:t>Episode 1</a:t>
            </a:r>
            <a:endParaRPr lang="en-US" sz="2800" dirty="0">
              <a:latin typeface="Calibri"/>
              <a:cs typeface="Calibri"/>
            </a:endParaRPr>
          </a:p>
        </p:txBody>
      </p:sp>
      <p:sp>
        <p:nvSpPr>
          <p:cNvPr id="31" name="Rounded Rectangle 30"/>
          <p:cNvSpPr/>
          <p:nvPr/>
        </p:nvSpPr>
        <p:spPr>
          <a:xfrm>
            <a:off x="35814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2" name="TextBox 31"/>
          <p:cNvSpPr txBox="1"/>
          <p:nvPr/>
        </p:nvSpPr>
        <p:spPr>
          <a:xfrm>
            <a:off x="6477000" y="1981200"/>
            <a:ext cx="1676400" cy="523220"/>
          </a:xfrm>
          <a:prstGeom prst="rect">
            <a:avLst/>
          </a:prstGeom>
          <a:noFill/>
        </p:spPr>
        <p:txBody>
          <a:bodyPr wrap="square" rtlCol="0">
            <a:spAutoFit/>
          </a:bodyPr>
          <a:lstStyle/>
          <a:p>
            <a:pPr algn="ctr"/>
            <a:r>
              <a:rPr lang="en-US" sz="2800" dirty="0" smtClean="0">
                <a:latin typeface="Calibri"/>
                <a:cs typeface="Calibri"/>
              </a:rPr>
              <a:t>Episode 2</a:t>
            </a:r>
            <a:endParaRPr lang="en-US" sz="2800" dirty="0">
              <a:latin typeface="Calibri"/>
              <a:cs typeface="Calibri"/>
            </a:endParaRPr>
          </a:p>
        </p:txBody>
      </p:sp>
      <p:sp>
        <p:nvSpPr>
          <p:cNvPr id="33" name="Rounded Rectangle 32"/>
          <p:cNvSpPr/>
          <p:nvPr/>
        </p:nvSpPr>
        <p:spPr>
          <a:xfrm>
            <a:off x="6172200" y="25146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4" name="TextBox 33"/>
          <p:cNvSpPr txBox="1"/>
          <p:nvPr/>
        </p:nvSpPr>
        <p:spPr>
          <a:xfrm>
            <a:off x="3886200" y="4114800"/>
            <a:ext cx="1676400" cy="523220"/>
          </a:xfrm>
          <a:prstGeom prst="rect">
            <a:avLst/>
          </a:prstGeom>
          <a:noFill/>
        </p:spPr>
        <p:txBody>
          <a:bodyPr wrap="square" rtlCol="0">
            <a:spAutoFit/>
          </a:bodyPr>
          <a:lstStyle/>
          <a:p>
            <a:pPr algn="ctr"/>
            <a:r>
              <a:rPr lang="en-US" sz="2800" dirty="0" smtClean="0">
                <a:latin typeface="Calibri"/>
                <a:cs typeface="Calibri"/>
              </a:rPr>
              <a:t>Episode 3</a:t>
            </a:r>
            <a:endParaRPr lang="en-US" sz="2800" dirty="0">
              <a:latin typeface="Calibri"/>
              <a:cs typeface="Calibri"/>
            </a:endParaRPr>
          </a:p>
        </p:txBody>
      </p:sp>
      <p:sp>
        <p:nvSpPr>
          <p:cNvPr id="35" name="Rounded Rectangle 34"/>
          <p:cNvSpPr/>
          <p:nvPr/>
        </p:nvSpPr>
        <p:spPr>
          <a:xfrm>
            <a:off x="35814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36" name="TextBox 35"/>
          <p:cNvSpPr txBox="1"/>
          <p:nvPr/>
        </p:nvSpPr>
        <p:spPr>
          <a:xfrm>
            <a:off x="6477000" y="4114800"/>
            <a:ext cx="1676400" cy="523220"/>
          </a:xfrm>
          <a:prstGeom prst="rect">
            <a:avLst/>
          </a:prstGeom>
          <a:noFill/>
        </p:spPr>
        <p:txBody>
          <a:bodyPr wrap="square" rtlCol="0">
            <a:spAutoFit/>
          </a:bodyPr>
          <a:lstStyle/>
          <a:p>
            <a:pPr algn="ctr"/>
            <a:r>
              <a:rPr lang="en-US" sz="2800" dirty="0" smtClean="0">
                <a:latin typeface="Calibri"/>
                <a:cs typeface="Calibri"/>
              </a:rPr>
              <a:t>Episode 4</a:t>
            </a:r>
            <a:endParaRPr lang="en-US" sz="2800" dirty="0">
              <a:latin typeface="Calibri"/>
              <a:cs typeface="Calibri"/>
            </a:endParaRPr>
          </a:p>
        </p:txBody>
      </p:sp>
      <p:sp>
        <p:nvSpPr>
          <p:cNvPr id="37" name="Rounded Rectangle 36"/>
          <p:cNvSpPr/>
          <p:nvPr/>
        </p:nvSpPr>
        <p:spPr>
          <a:xfrm>
            <a:off x="6172200" y="4648200"/>
            <a:ext cx="2286000" cy="1295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4" name="TextBox 43"/>
          <p:cNvSpPr txBox="1"/>
          <p:nvPr/>
        </p:nvSpPr>
        <p:spPr>
          <a:xfrm>
            <a:off x="3733800" y="4698024"/>
            <a:ext cx="2438400" cy="1200329"/>
          </a:xfrm>
          <a:prstGeom prst="rect">
            <a:avLst/>
          </a:prstGeom>
          <a:noFill/>
        </p:spPr>
        <p:txBody>
          <a:bodyPr wrap="square" rtlCol="0">
            <a:spAutoFit/>
          </a:bodyPr>
          <a:lstStyle/>
          <a:p>
            <a:r>
              <a:rPr lang="en-US" sz="2400" dirty="0" smtClean="0">
                <a:latin typeface="Calibri"/>
                <a:cs typeface="Calibri"/>
              </a:rPr>
              <a:t>E, north, C, -1</a:t>
            </a:r>
          </a:p>
          <a:p>
            <a:r>
              <a:rPr lang="en-US" sz="2400" dirty="0" smtClean="0">
                <a:latin typeface="Calibri"/>
                <a:cs typeface="Calibri"/>
              </a:rPr>
              <a:t>C, east,   D, -1</a:t>
            </a:r>
          </a:p>
          <a:p>
            <a:r>
              <a:rPr lang="en-US" sz="2400" dirty="0" smtClean="0">
                <a:latin typeface="Calibri"/>
                <a:cs typeface="Calibri"/>
              </a:rPr>
              <a:t>D, exit,    x, +10</a:t>
            </a:r>
            <a:endParaRPr lang="en-US" sz="2400" dirty="0">
              <a:latin typeface="Calibri"/>
              <a:cs typeface="Calibri"/>
            </a:endParaRPr>
          </a:p>
        </p:txBody>
      </p:sp>
      <p:graphicFrame>
        <p:nvGraphicFramePr>
          <p:cNvPr id="56" name="Table 55"/>
          <p:cNvGraphicFramePr>
            <a:graphicFrameLocks noGrp="1"/>
          </p:cNvGraphicFramePr>
          <p:nvPr>
            <p:extLst/>
          </p:nvPr>
        </p:nvGraphicFramePr>
        <p:xfrm>
          <a:off x="9067800" y="2485887"/>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7" name="TextBox 56"/>
          <p:cNvSpPr txBox="1"/>
          <p:nvPr/>
        </p:nvSpPr>
        <p:spPr>
          <a:xfrm>
            <a:off x="9144000" y="3324087"/>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58" name="TextBox 57"/>
          <p:cNvSpPr txBox="1"/>
          <p:nvPr/>
        </p:nvSpPr>
        <p:spPr>
          <a:xfrm>
            <a:off x="10017368" y="3324087"/>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59" name="TextBox 58"/>
          <p:cNvSpPr txBox="1"/>
          <p:nvPr/>
        </p:nvSpPr>
        <p:spPr>
          <a:xfrm>
            <a:off x="10896600" y="33240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0" name="TextBox 59"/>
          <p:cNvSpPr txBox="1"/>
          <p:nvPr/>
        </p:nvSpPr>
        <p:spPr>
          <a:xfrm>
            <a:off x="10058400" y="2485887"/>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61" name="TextBox 60"/>
          <p:cNvSpPr txBox="1"/>
          <p:nvPr/>
        </p:nvSpPr>
        <p:spPr>
          <a:xfrm>
            <a:off x="10058400" y="4172467"/>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Tree>
    <p:extLst>
      <p:ext uri="{BB962C8B-B14F-4D97-AF65-F5344CB8AC3E}">
        <p14:creationId xmlns:p14="http://schemas.microsoft.com/office/powerpoint/2010/main" val="2695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8" grpId="0"/>
      <p:bldP spid="29" grpId="0"/>
      <p:bldP spid="30" grpId="0"/>
      <p:bldP spid="31" grpId="0" animBg="1"/>
      <p:bldP spid="32" grpId="0"/>
      <p:bldP spid="33" grpId="0" animBg="1"/>
      <p:bldP spid="34" grpId="0"/>
      <p:bldP spid="35" grpId="0" animBg="1"/>
      <p:bldP spid="36" grpId="0"/>
      <p:bldP spid="37" grpId="0" animBg="1"/>
      <p:bldP spid="44" grpId="0"/>
      <p:bldP spid="57" grpId="0"/>
      <p:bldP spid="58" grpId="0"/>
      <p:bldP spid="59" grpId="0"/>
      <p:bldP spid="60" grpId="0"/>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Problems with Direct Evaluation</a:t>
            </a:r>
            <a:endParaRPr lang="en-US" dirty="0">
              <a:latin typeface="Calibri"/>
              <a:cs typeface="Calibri"/>
            </a:endParaRPr>
          </a:p>
        </p:txBody>
      </p:sp>
      <p:sp>
        <p:nvSpPr>
          <p:cNvPr id="3" name="Content Placeholder 2"/>
          <p:cNvSpPr>
            <a:spLocks noGrp="1"/>
          </p:cNvSpPr>
          <p:nvPr>
            <p:ph idx="1"/>
          </p:nvPr>
        </p:nvSpPr>
        <p:spPr>
          <a:xfrm>
            <a:off x="406400" y="1397001"/>
            <a:ext cx="7213600" cy="4729164"/>
          </a:xfrm>
        </p:spPr>
        <p:txBody>
          <a:bodyPr/>
          <a:lstStyle/>
          <a:p>
            <a:r>
              <a:rPr lang="en-US" sz="2800" dirty="0" smtClean="0">
                <a:latin typeface="Calibri"/>
                <a:cs typeface="Calibri"/>
              </a:rPr>
              <a:t>What’s good about direct evaluation?</a:t>
            </a:r>
          </a:p>
          <a:p>
            <a:pPr lvl="1"/>
            <a:r>
              <a:rPr lang="en-US" sz="2400" dirty="0" smtClean="0">
                <a:latin typeface="Calibri"/>
                <a:cs typeface="Calibri"/>
              </a:rPr>
              <a:t>It’s easy to understand</a:t>
            </a:r>
          </a:p>
          <a:p>
            <a:pPr lvl="1"/>
            <a:r>
              <a:rPr lang="en-US" sz="2400" dirty="0" smtClean="0">
                <a:latin typeface="Calibri"/>
                <a:cs typeface="Calibri"/>
              </a:rPr>
              <a:t>It doesn’t require any knowledge of T, R</a:t>
            </a:r>
          </a:p>
          <a:p>
            <a:pPr lvl="1"/>
            <a:r>
              <a:rPr lang="en-US" sz="2400" dirty="0" smtClean="0">
                <a:latin typeface="Calibri"/>
                <a:cs typeface="Calibri"/>
              </a:rPr>
              <a:t>It eventually computes the correct average values, using just sample transitions</a:t>
            </a:r>
          </a:p>
          <a:p>
            <a:pPr lvl="1"/>
            <a:endParaRPr lang="en-US" sz="2400" dirty="0" smtClean="0">
              <a:latin typeface="Calibri"/>
              <a:cs typeface="Calibri"/>
            </a:endParaRPr>
          </a:p>
          <a:p>
            <a:r>
              <a:rPr lang="en-US" sz="2800" dirty="0" smtClean="0">
                <a:latin typeface="Calibri"/>
                <a:cs typeface="Calibri"/>
              </a:rPr>
              <a:t>What bad about it?</a:t>
            </a:r>
          </a:p>
          <a:p>
            <a:pPr lvl="1"/>
            <a:r>
              <a:rPr lang="en-US" sz="2400" dirty="0" smtClean="0">
                <a:latin typeface="Calibri"/>
                <a:cs typeface="Calibri"/>
              </a:rPr>
              <a:t>It wastes information about state connections</a:t>
            </a:r>
          </a:p>
          <a:p>
            <a:pPr lvl="1"/>
            <a:r>
              <a:rPr lang="en-US" sz="2400" dirty="0" smtClean="0">
                <a:latin typeface="Calibri"/>
                <a:cs typeface="Calibri"/>
              </a:rPr>
              <a:t>Each state must be learned separately</a:t>
            </a:r>
          </a:p>
          <a:p>
            <a:pPr lvl="1"/>
            <a:r>
              <a:rPr lang="en-US" sz="2400" dirty="0" smtClean="0">
                <a:latin typeface="Calibri"/>
                <a:cs typeface="Calibri"/>
              </a:rPr>
              <a:t>So, it takes a long time to learn</a:t>
            </a:r>
          </a:p>
        </p:txBody>
      </p:sp>
      <p:sp>
        <p:nvSpPr>
          <p:cNvPr id="4" name="TextBox 3"/>
          <p:cNvSpPr txBox="1"/>
          <p:nvPr/>
        </p:nvSpPr>
        <p:spPr>
          <a:xfrm>
            <a:off x="8610600" y="1371600"/>
            <a:ext cx="27432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Output Values</a:t>
            </a:r>
            <a:endParaRPr lang="en-US" dirty="0">
              <a:solidFill>
                <a:schemeClr val="accent2"/>
              </a:solidFill>
              <a:latin typeface="Calibri"/>
              <a:cs typeface="Calibri"/>
            </a:endParaRPr>
          </a:p>
        </p:txBody>
      </p:sp>
      <p:graphicFrame>
        <p:nvGraphicFramePr>
          <p:cNvPr id="12" name="Table 11"/>
          <p:cNvGraphicFramePr>
            <a:graphicFrameLocks noGrp="1"/>
          </p:cNvGraphicFramePr>
          <p:nvPr>
            <p:extLst/>
          </p:nvPr>
        </p:nvGraphicFramePr>
        <p:xfrm>
          <a:off x="8686800" y="2133600"/>
          <a:ext cx="2667000" cy="2543313"/>
        </p:xfrm>
        <a:graphic>
          <a:graphicData uri="http://schemas.openxmlformats.org/drawingml/2006/table">
            <a:tbl>
              <a:tblPr firstRow="1" bandRow="1">
                <a:tableStyleId>{5C22544A-7EE6-4342-B048-85BDC9FD1C3A}</a:tableStyleId>
              </a:tblPr>
              <a:tblGrid>
                <a:gridCol w="889000"/>
                <a:gridCol w="889000"/>
                <a:gridCol w="889000"/>
              </a:tblGrid>
              <a:tr h="847771">
                <a:tc>
                  <a:txBody>
                    <a:bodyPr/>
                    <a:lstStyle/>
                    <a:p>
                      <a:pPr algn="l"/>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chemeClr val="bg2"/>
                          </a:solidFill>
                          <a:effectLst/>
                          <a:uLnTx/>
                          <a:uFillTx/>
                          <a:latin typeface="Calibri" pitchFamily="34" charset="0"/>
                          <a:ea typeface="+mn-ea"/>
                          <a:cs typeface="+mn-cs"/>
                        </a:rPr>
                        <a:t> A</a:t>
                      </a:r>
                      <a:endParaRPr lang="en-US" sz="28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847771">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B</a:t>
                      </a: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chemeClr val="bg2"/>
                          </a:solidFill>
                          <a:effectLst/>
                          <a:uLnTx/>
                          <a:uFillTx/>
                          <a:latin typeface="Calibri" pitchFamily="34" charset="0"/>
                          <a:ea typeface="+mn-ea"/>
                          <a:cs typeface="+mn-cs"/>
                        </a:rPr>
                        <a:t> C</a:t>
                      </a:r>
                      <a:endParaRPr lang="en-US" sz="3200" dirty="0">
                        <a:solidFill>
                          <a:schemeClr val="bg2"/>
                        </a:solidFill>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808080"/>
                          </a:solidFill>
                          <a:effectLst/>
                          <a:uLnTx/>
                          <a:uFillTx/>
                          <a:latin typeface="Calibri" pitchFamily="34" charset="0"/>
                          <a:ea typeface="+mn-ea"/>
                          <a:cs typeface="+mn-cs"/>
                        </a:rPr>
                        <a:t> D</a:t>
                      </a:r>
                      <a:endPar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847771">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808080"/>
                          </a:solidFill>
                          <a:effectLst/>
                          <a:uLnTx/>
                          <a:uFillTx/>
                          <a:latin typeface="Calibri" pitchFamily="34" charset="0"/>
                          <a:ea typeface="+mn-ea"/>
                          <a:cs typeface="+mn-cs"/>
                        </a:rPr>
                        <a:t> E</a:t>
                      </a:r>
                      <a:endParaRPr kumimoji="0" lang="en-US" sz="32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l"/>
                      <a:endParaRPr lang="en-US" sz="1800" dirty="0">
                        <a:latin typeface="Calibri" pitchFamily="34" charset="0"/>
                      </a:endParaRPr>
                    </a:p>
                  </a:txBody>
                  <a:tcPr marL="83489" marR="83489" marT="41745" marB="41745"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13" name="TextBox 12"/>
          <p:cNvSpPr txBox="1"/>
          <p:nvPr/>
        </p:nvSpPr>
        <p:spPr>
          <a:xfrm>
            <a:off x="8763000" y="2971800"/>
            <a:ext cx="914400" cy="523220"/>
          </a:xfrm>
          <a:prstGeom prst="rect">
            <a:avLst/>
          </a:prstGeom>
          <a:noFill/>
        </p:spPr>
        <p:txBody>
          <a:bodyPr wrap="square" rtlCol="0">
            <a:spAutoFit/>
          </a:bodyPr>
          <a:lstStyle/>
          <a:p>
            <a:pPr algn="ctr"/>
            <a:r>
              <a:rPr lang="en-US" sz="2800" dirty="0" smtClean="0">
                <a:latin typeface="Calibri"/>
                <a:cs typeface="Calibri"/>
              </a:rPr>
              <a:t>+8</a:t>
            </a:r>
            <a:endParaRPr lang="en-US" sz="2800" dirty="0">
              <a:latin typeface="Calibri"/>
              <a:cs typeface="Calibri"/>
            </a:endParaRPr>
          </a:p>
        </p:txBody>
      </p:sp>
      <p:sp>
        <p:nvSpPr>
          <p:cNvPr id="14" name="TextBox 13"/>
          <p:cNvSpPr txBox="1"/>
          <p:nvPr/>
        </p:nvSpPr>
        <p:spPr>
          <a:xfrm>
            <a:off x="9636368" y="2971800"/>
            <a:ext cx="914400" cy="523220"/>
          </a:xfrm>
          <a:prstGeom prst="rect">
            <a:avLst/>
          </a:prstGeom>
          <a:noFill/>
        </p:spPr>
        <p:txBody>
          <a:bodyPr wrap="square" rtlCol="0">
            <a:spAutoFit/>
          </a:bodyPr>
          <a:lstStyle/>
          <a:p>
            <a:pPr algn="ctr"/>
            <a:r>
              <a:rPr lang="en-US" sz="2800" dirty="0" smtClean="0">
                <a:latin typeface="Calibri"/>
                <a:cs typeface="Calibri"/>
              </a:rPr>
              <a:t>+4</a:t>
            </a:r>
            <a:endParaRPr lang="en-US" sz="2800" dirty="0">
              <a:latin typeface="Calibri"/>
              <a:cs typeface="Calibri"/>
            </a:endParaRPr>
          </a:p>
        </p:txBody>
      </p:sp>
      <p:sp>
        <p:nvSpPr>
          <p:cNvPr id="15" name="TextBox 14"/>
          <p:cNvSpPr txBox="1"/>
          <p:nvPr/>
        </p:nvSpPr>
        <p:spPr>
          <a:xfrm>
            <a:off x="10439400" y="29718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6" name="TextBox 15"/>
          <p:cNvSpPr txBox="1"/>
          <p:nvPr/>
        </p:nvSpPr>
        <p:spPr>
          <a:xfrm>
            <a:off x="9601200" y="2133600"/>
            <a:ext cx="914400" cy="523220"/>
          </a:xfrm>
          <a:prstGeom prst="rect">
            <a:avLst/>
          </a:prstGeom>
          <a:noFill/>
        </p:spPr>
        <p:txBody>
          <a:bodyPr wrap="square" rtlCol="0">
            <a:spAutoFit/>
          </a:bodyPr>
          <a:lstStyle/>
          <a:p>
            <a:pPr algn="ctr"/>
            <a:r>
              <a:rPr lang="en-US" sz="2800" dirty="0" smtClean="0">
                <a:latin typeface="Calibri"/>
                <a:cs typeface="Calibri"/>
              </a:rPr>
              <a:t>-10</a:t>
            </a:r>
            <a:endParaRPr lang="en-US" sz="2800" dirty="0">
              <a:latin typeface="Calibri"/>
              <a:cs typeface="Calibri"/>
            </a:endParaRPr>
          </a:p>
        </p:txBody>
      </p:sp>
      <p:sp>
        <p:nvSpPr>
          <p:cNvPr id="17" name="TextBox 16"/>
          <p:cNvSpPr txBox="1"/>
          <p:nvPr/>
        </p:nvSpPr>
        <p:spPr>
          <a:xfrm>
            <a:off x="9677400" y="3820180"/>
            <a:ext cx="914400" cy="523220"/>
          </a:xfrm>
          <a:prstGeom prst="rect">
            <a:avLst/>
          </a:prstGeom>
          <a:noFill/>
        </p:spPr>
        <p:txBody>
          <a:bodyPr wrap="square" rtlCol="0">
            <a:spAutoFit/>
          </a:bodyPr>
          <a:lstStyle/>
          <a:p>
            <a:pPr algn="ctr"/>
            <a:r>
              <a:rPr lang="en-US" sz="2800" dirty="0" smtClean="0">
                <a:latin typeface="Calibri"/>
                <a:cs typeface="Calibri"/>
              </a:rPr>
              <a:t>-2</a:t>
            </a:r>
            <a:endParaRPr lang="en-US" sz="2800" dirty="0">
              <a:latin typeface="Calibri"/>
              <a:cs typeface="Calibri"/>
            </a:endParaRPr>
          </a:p>
        </p:txBody>
      </p:sp>
      <p:sp>
        <p:nvSpPr>
          <p:cNvPr id="18" name="TextBox 17"/>
          <p:cNvSpPr txBox="1"/>
          <p:nvPr/>
        </p:nvSpPr>
        <p:spPr>
          <a:xfrm>
            <a:off x="8534400" y="4876800"/>
            <a:ext cx="2971800" cy="1015663"/>
          </a:xfrm>
          <a:prstGeom prst="rect">
            <a:avLst/>
          </a:prstGeom>
          <a:noFill/>
        </p:spPr>
        <p:txBody>
          <a:bodyPr wrap="square" rtlCol="0">
            <a:spAutoFit/>
          </a:bodyPr>
          <a:lstStyle/>
          <a:p>
            <a:pPr algn="ctr"/>
            <a:r>
              <a:rPr lang="en-US" sz="2000" i="1" dirty="0" smtClean="0">
                <a:solidFill>
                  <a:schemeClr val="accent2"/>
                </a:solidFill>
                <a:latin typeface="Calibri"/>
                <a:cs typeface="Calibri"/>
              </a:rPr>
              <a:t>If B and E both go to C under this policy, how can their values be different?</a:t>
            </a:r>
            <a:endParaRPr lang="en-US" sz="2000" i="1" dirty="0">
              <a:solidFill>
                <a:schemeClr val="accent2"/>
              </a:solidFill>
              <a:latin typeface="Calibri"/>
              <a:cs typeface="Calibri"/>
            </a:endParaRPr>
          </a:p>
        </p:txBody>
      </p:sp>
      <p:sp>
        <p:nvSpPr>
          <p:cNvPr id="19" name="Rectangle 18"/>
          <p:cNvSpPr/>
          <p:nvPr/>
        </p:nvSpPr>
        <p:spPr>
          <a:xfrm>
            <a:off x="10512669" y="3024555"/>
            <a:ext cx="791307" cy="7649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0" name="Rectangle 19"/>
          <p:cNvSpPr/>
          <p:nvPr/>
        </p:nvSpPr>
        <p:spPr>
          <a:xfrm>
            <a:off x="9633438" y="2189285"/>
            <a:ext cx="773724" cy="7385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Isosceles Triangle 20"/>
          <p:cNvSpPr/>
          <p:nvPr/>
        </p:nvSpPr>
        <p:spPr>
          <a:xfrm rot="5400000">
            <a:off x="9423888" y="3380641"/>
            <a:ext cx="228600" cy="5568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Isosceles Triangle 21"/>
          <p:cNvSpPr/>
          <p:nvPr/>
        </p:nvSpPr>
        <p:spPr>
          <a:xfrm rot="5400000">
            <a:off x="10278207" y="3379177"/>
            <a:ext cx="228600" cy="58615"/>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3" name="Isosceles Triangle 22"/>
          <p:cNvSpPr/>
          <p:nvPr/>
        </p:nvSpPr>
        <p:spPr>
          <a:xfrm>
            <a:off x="9897208" y="3841532"/>
            <a:ext cx="228600" cy="62253"/>
          </a:xfrm>
          <a:prstGeom prst="triangle">
            <a:avLst/>
          </a:prstGeom>
          <a:solidFill>
            <a:srgbClr val="CCEC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Tree>
    <p:extLst>
      <p:ext uri="{BB962C8B-B14F-4D97-AF65-F5344CB8AC3E}">
        <p14:creationId xmlns:p14="http://schemas.microsoft.com/office/powerpoint/2010/main" val="10391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z="4000" dirty="0" smtClean="0">
                <a:latin typeface="Calibri"/>
                <a:cs typeface="Calibri"/>
              </a:rPr>
              <a:t>Why Not Use Policy Evaluation?</a:t>
            </a:r>
          </a:p>
        </p:txBody>
      </p:sp>
      <p:sp>
        <p:nvSpPr>
          <p:cNvPr id="9219" name="Rectangle 3"/>
          <p:cNvSpPr>
            <a:spLocks noGrp="1" noChangeArrowheads="1"/>
          </p:cNvSpPr>
          <p:nvPr>
            <p:ph idx="1"/>
          </p:nvPr>
        </p:nvSpPr>
        <p:spPr>
          <a:xfrm>
            <a:off x="304800" y="1447800"/>
            <a:ext cx="11430000" cy="4525963"/>
          </a:xfrm>
        </p:spPr>
        <p:txBody>
          <a:bodyPr/>
          <a:lstStyle/>
          <a:p>
            <a:pPr>
              <a:lnSpc>
                <a:spcPct val="80000"/>
              </a:lnSpc>
            </a:pPr>
            <a:r>
              <a:rPr lang="en-US" sz="2800" dirty="0" smtClean="0">
                <a:latin typeface="Calibri"/>
                <a:cs typeface="Calibri"/>
              </a:rPr>
              <a:t>Simplified Bellman updates calculate V for a fixed policy:</a:t>
            </a:r>
          </a:p>
          <a:p>
            <a:pPr lvl="1">
              <a:lnSpc>
                <a:spcPct val="80000"/>
              </a:lnSpc>
            </a:pPr>
            <a:r>
              <a:rPr lang="en-US" sz="2400" dirty="0" smtClean="0">
                <a:latin typeface="Calibri"/>
                <a:cs typeface="Calibri"/>
              </a:rPr>
              <a:t>Each round, replace V with a one-step-look-ahead layer over V</a:t>
            </a: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endParaRPr lang="en-US" sz="2400" dirty="0" smtClean="0">
              <a:latin typeface="Calibri"/>
              <a:cs typeface="Calibri"/>
            </a:endParaRPr>
          </a:p>
          <a:p>
            <a:pPr lvl="1">
              <a:lnSpc>
                <a:spcPct val="80000"/>
              </a:lnSpc>
            </a:pPr>
            <a:r>
              <a:rPr lang="en-US" sz="2400" dirty="0" smtClean="0">
                <a:latin typeface="Calibri"/>
                <a:cs typeface="Calibri"/>
              </a:rPr>
              <a:t>This approach fully exploited the connections between the states</a:t>
            </a:r>
          </a:p>
          <a:p>
            <a:pPr lvl="1">
              <a:lnSpc>
                <a:spcPct val="80000"/>
              </a:lnSpc>
            </a:pPr>
            <a:r>
              <a:rPr lang="en-US" sz="2400" dirty="0" smtClean="0">
                <a:latin typeface="Calibri"/>
                <a:cs typeface="Calibri"/>
              </a:rPr>
              <a:t>Unfortunately, we need T and R to do it!</a:t>
            </a:r>
          </a:p>
          <a:p>
            <a:pPr lvl="1">
              <a:lnSpc>
                <a:spcPct val="80000"/>
              </a:lnSpc>
            </a:pPr>
            <a:endParaRPr lang="en-US" sz="2400" dirty="0" smtClean="0">
              <a:latin typeface="Calibri"/>
              <a:cs typeface="Calibri"/>
            </a:endParaRPr>
          </a:p>
          <a:p>
            <a:pPr>
              <a:lnSpc>
                <a:spcPct val="80000"/>
              </a:lnSpc>
            </a:pPr>
            <a:r>
              <a:rPr lang="en-US" sz="2800" dirty="0" smtClean="0">
                <a:latin typeface="Calibri"/>
                <a:cs typeface="Calibri"/>
              </a:rPr>
              <a:t>Key question: how can we do this update to V without knowing T and R?</a:t>
            </a:r>
          </a:p>
          <a:p>
            <a:pPr lvl="1">
              <a:lnSpc>
                <a:spcPct val="80000"/>
              </a:lnSpc>
            </a:pPr>
            <a:r>
              <a:rPr lang="en-US" sz="2400" dirty="0" smtClean="0">
                <a:latin typeface="Calibri"/>
                <a:cs typeface="Calibri"/>
              </a:rPr>
              <a:t>In other words, how to we take a weighted average without knowing the weights?</a:t>
            </a: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p:txBody>
      </p:sp>
      <p:pic>
        <p:nvPicPr>
          <p:cNvPr id="38" name="Picture 37" descr="txp_fig"/>
          <p:cNvPicPr>
            <a:picLocks noChangeAspect="1"/>
          </p:cNvPicPr>
          <p:nvPr>
            <p:custDataLst>
              <p:tags r:id="rId1"/>
            </p:custDataLst>
          </p:nvPr>
        </p:nvPicPr>
        <p:blipFill>
          <a:blip r:embed="rId5" cstate="print"/>
          <a:stretch>
            <a:fillRect/>
          </a:stretch>
        </p:blipFill>
        <p:spPr bwMode="auto">
          <a:xfrm>
            <a:off x="1376325" y="3352800"/>
            <a:ext cx="7416560" cy="645897"/>
          </a:xfrm>
          <a:prstGeom prst="rect">
            <a:avLst/>
          </a:prstGeom>
          <a:noFill/>
          <a:ln/>
          <a:effectLst/>
        </p:spPr>
      </p:pic>
      <p:pic>
        <p:nvPicPr>
          <p:cNvPr id="36" name="Picture 35" descr="txp_fig"/>
          <p:cNvPicPr>
            <a:picLocks noChangeAspect="1"/>
          </p:cNvPicPr>
          <p:nvPr>
            <p:custDataLst>
              <p:tags r:id="rId2"/>
            </p:custDataLst>
          </p:nvPr>
        </p:nvPicPr>
        <p:blipFill>
          <a:blip r:embed="rId6" cstate="print"/>
          <a:stretch>
            <a:fillRect/>
          </a:stretch>
        </p:blipFill>
        <p:spPr bwMode="auto">
          <a:xfrm>
            <a:off x="1406216" y="2590800"/>
            <a:ext cx="1502078" cy="330692"/>
          </a:xfrm>
          <a:prstGeom prst="rect">
            <a:avLst/>
          </a:prstGeom>
          <a:noFill/>
          <a:ln/>
          <a:effectLst/>
        </p:spPr>
      </p:pic>
      <p:grpSp>
        <p:nvGrpSpPr>
          <p:cNvPr id="21" name="Group 20"/>
          <p:cNvGrpSpPr>
            <a:grpSpLocks/>
          </p:cNvGrpSpPr>
          <p:nvPr/>
        </p:nvGrpSpPr>
        <p:grpSpPr bwMode="auto">
          <a:xfrm>
            <a:off x="9144438" y="1371600"/>
            <a:ext cx="2590362" cy="2754586"/>
            <a:chOff x="2400" y="1401"/>
            <a:chExt cx="1183" cy="1258"/>
          </a:xfrm>
        </p:grpSpPr>
        <p:sp>
          <p:nvSpPr>
            <p:cNvPr id="22"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23"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4" name="Oval 23"/>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5" name="Group 12"/>
            <p:cNvGrpSpPr>
              <a:grpSpLocks/>
            </p:cNvGrpSpPr>
            <p:nvPr/>
          </p:nvGrpSpPr>
          <p:grpSpPr bwMode="auto">
            <a:xfrm>
              <a:off x="2400" y="2107"/>
              <a:ext cx="1057" cy="386"/>
              <a:chOff x="1536" y="2400"/>
              <a:chExt cx="1584" cy="624"/>
            </a:xfrm>
          </p:grpSpPr>
          <p:sp>
            <p:nvSpPr>
              <p:cNvPr id="32"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3"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4"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5"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6"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27"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28"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29"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0"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1"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591233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Calibri"/>
                <a:cs typeface="Calibri"/>
              </a:rPr>
              <a:t>Sample-Based Policy Evaluation?</a:t>
            </a:r>
          </a:p>
        </p:txBody>
      </p:sp>
      <p:sp>
        <p:nvSpPr>
          <p:cNvPr id="28675" name="Rectangle 3"/>
          <p:cNvSpPr>
            <a:spLocks noGrp="1" noChangeArrowheads="1"/>
          </p:cNvSpPr>
          <p:nvPr>
            <p:ph idx="1"/>
          </p:nvPr>
        </p:nvSpPr>
        <p:spPr>
          <a:xfrm>
            <a:off x="457200" y="1295400"/>
            <a:ext cx="11430000" cy="5791200"/>
          </a:xfrm>
        </p:spPr>
        <p:txBody>
          <a:bodyPr/>
          <a:lstStyle/>
          <a:p>
            <a:pPr>
              <a:lnSpc>
                <a:spcPct val="80000"/>
              </a:lnSpc>
            </a:pPr>
            <a:r>
              <a:rPr lang="en-US" sz="2800" dirty="0" smtClean="0">
                <a:latin typeface="Calibri"/>
                <a:cs typeface="Calibri"/>
              </a:rPr>
              <a:t>We want to improve our estimate of V by computing these averages:</a:t>
            </a:r>
          </a:p>
          <a:p>
            <a:pPr>
              <a:lnSpc>
                <a:spcPct val="80000"/>
              </a:lnSpc>
            </a:pPr>
            <a:endParaRPr lang="en-US" sz="2800" dirty="0" smtClean="0">
              <a:latin typeface="Calibri"/>
              <a:cs typeface="Calibri"/>
            </a:endParaRPr>
          </a:p>
          <a:p>
            <a:pPr>
              <a:lnSpc>
                <a:spcPct val="80000"/>
              </a:lnSpc>
            </a:pPr>
            <a:endParaRPr lang="en-US" sz="2800" dirty="0" smtClean="0">
              <a:latin typeface="Calibri"/>
              <a:cs typeface="Calibri"/>
            </a:endParaRPr>
          </a:p>
          <a:p>
            <a:pPr>
              <a:lnSpc>
                <a:spcPct val="80000"/>
              </a:lnSpc>
            </a:pPr>
            <a:r>
              <a:rPr lang="en-US" sz="2800" dirty="0" smtClean="0">
                <a:latin typeface="Calibri"/>
                <a:cs typeface="Calibri"/>
              </a:rPr>
              <a:t>Idea: Take samples of outcomes s’ (by doing the action!) and average</a:t>
            </a: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a:p>
            <a:pPr>
              <a:lnSpc>
                <a:spcPct val="80000"/>
              </a:lnSpc>
            </a:pPr>
            <a:endParaRPr lang="en-US" dirty="0" smtClean="0">
              <a:latin typeface="Calibri"/>
              <a:cs typeface="Calibri"/>
            </a:endParaRPr>
          </a:p>
        </p:txBody>
      </p:sp>
      <p:sp>
        <p:nvSpPr>
          <p:cNvPr id="14341" name="AutoShape 7"/>
          <p:cNvSpPr>
            <a:spLocks noChangeArrowheads="1"/>
          </p:cNvSpPr>
          <p:nvPr/>
        </p:nvSpPr>
        <p:spPr bwMode="auto">
          <a:xfrm>
            <a:off x="9902825" y="3390900"/>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14342" name="Line 11"/>
          <p:cNvSpPr>
            <a:spLocks noChangeShapeType="1"/>
          </p:cNvSpPr>
          <p:nvPr/>
        </p:nvSpPr>
        <p:spPr bwMode="auto">
          <a:xfrm flipH="1">
            <a:off x="9658350" y="3595688"/>
            <a:ext cx="368300" cy="573087"/>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43" name="Oval 13"/>
          <p:cNvSpPr>
            <a:spLocks noChangeArrowheads="1"/>
          </p:cNvSpPr>
          <p:nvPr/>
        </p:nvSpPr>
        <p:spPr bwMode="auto">
          <a:xfrm>
            <a:off x="9575800" y="4168775"/>
            <a:ext cx="204788" cy="204788"/>
          </a:xfrm>
          <a:prstGeom prst="ellipse">
            <a:avLst/>
          </a:prstGeom>
          <a:solidFill>
            <a:srgbClr val="B5E3C8"/>
          </a:solidFill>
          <a:ln w="9525">
            <a:solidFill>
              <a:schemeClr val="tx1"/>
            </a:solidFill>
            <a:round/>
            <a:headEnd/>
            <a:tailEnd/>
          </a:ln>
        </p:spPr>
        <p:txBody>
          <a:bodyPr wrap="none" anchor="ctr"/>
          <a:lstStyle/>
          <a:p>
            <a:endParaRPr lang="en-US">
              <a:latin typeface="Calibri"/>
              <a:cs typeface="Calibri"/>
            </a:endParaRPr>
          </a:p>
        </p:txBody>
      </p:sp>
      <p:sp>
        <p:nvSpPr>
          <p:cNvPr id="14344" name="Line 17"/>
          <p:cNvSpPr>
            <a:spLocks noChangeShapeType="1"/>
          </p:cNvSpPr>
          <p:nvPr/>
        </p:nvSpPr>
        <p:spPr bwMode="auto">
          <a:xfrm flipH="1">
            <a:off x="9353550" y="4373563"/>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45" name="Text Box 19"/>
          <p:cNvSpPr txBox="1">
            <a:spLocks noChangeArrowheads="1"/>
          </p:cNvSpPr>
          <p:nvPr/>
        </p:nvSpPr>
        <p:spPr bwMode="auto">
          <a:xfrm>
            <a:off x="9829800" y="3695700"/>
            <a:ext cx="7620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sym typeface="Symbol" pitchFamily="18" charset="2"/>
              </a:rPr>
              <a:t>(s)</a:t>
            </a:r>
            <a:endParaRPr lang="en-US" dirty="0">
              <a:latin typeface="Calibri"/>
              <a:cs typeface="Calibri"/>
            </a:endParaRPr>
          </a:p>
        </p:txBody>
      </p:sp>
      <p:sp>
        <p:nvSpPr>
          <p:cNvPr id="14346" name="Text Box 20"/>
          <p:cNvSpPr txBox="1">
            <a:spLocks noChangeArrowheads="1"/>
          </p:cNvSpPr>
          <p:nvPr/>
        </p:nvSpPr>
        <p:spPr bwMode="auto">
          <a:xfrm>
            <a:off x="10134600" y="3252788"/>
            <a:ext cx="204788"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latin typeface="Calibri"/>
                <a:cs typeface="Calibri"/>
              </a:rPr>
              <a:t>s</a:t>
            </a:r>
          </a:p>
        </p:txBody>
      </p:sp>
      <p:sp>
        <p:nvSpPr>
          <p:cNvPr id="14347" name="Text Box 21"/>
          <p:cNvSpPr txBox="1">
            <a:spLocks noChangeArrowheads="1"/>
          </p:cNvSpPr>
          <p:nvPr/>
        </p:nvSpPr>
        <p:spPr bwMode="auto">
          <a:xfrm>
            <a:off x="9753600" y="4076700"/>
            <a:ext cx="887413"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t>
            </a:r>
            <a:r>
              <a:rPr lang="en-US" dirty="0">
                <a:solidFill>
                  <a:srgbClr val="008000"/>
                </a:solidFill>
                <a:latin typeface="Calibri"/>
                <a:cs typeface="Calibri"/>
                <a:sym typeface="Symbol" pitchFamily="18" charset="2"/>
              </a:rPr>
              <a:t>(s)</a:t>
            </a:r>
          </a:p>
        </p:txBody>
      </p:sp>
      <p:pic>
        <p:nvPicPr>
          <p:cNvPr id="60" name="Picture 59" descr="txp_fig"/>
          <p:cNvPicPr>
            <a:picLocks noChangeAspect="1"/>
          </p:cNvPicPr>
          <p:nvPr>
            <p:custDataLst>
              <p:tags r:id="rId1"/>
            </p:custDataLst>
          </p:nvPr>
        </p:nvPicPr>
        <p:blipFill>
          <a:blip r:embed="rId9" cstate="print"/>
          <a:stretch>
            <a:fillRect/>
          </a:stretch>
        </p:blipFill>
        <p:spPr bwMode="auto">
          <a:xfrm>
            <a:off x="1548658" y="5407025"/>
            <a:ext cx="3454166" cy="765990"/>
          </a:xfrm>
          <a:prstGeom prst="rect">
            <a:avLst/>
          </a:prstGeom>
          <a:noFill/>
          <a:ln/>
          <a:effectLst/>
        </p:spPr>
      </p:pic>
      <p:grpSp>
        <p:nvGrpSpPr>
          <p:cNvPr id="2" name="Group 28"/>
          <p:cNvGrpSpPr>
            <a:grpSpLocks/>
          </p:cNvGrpSpPr>
          <p:nvPr/>
        </p:nvGrpSpPr>
        <p:grpSpPr bwMode="auto">
          <a:xfrm>
            <a:off x="9661525" y="4373563"/>
            <a:ext cx="854075" cy="910669"/>
            <a:chOff x="7223125" y="3529013"/>
            <a:chExt cx="854075" cy="910669"/>
          </a:xfrm>
        </p:grpSpPr>
        <p:sp>
          <p:nvSpPr>
            <p:cNvPr id="14373" name="Line 18"/>
            <p:cNvSpPr>
              <a:spLocks noChangeShapeType="1"/>
            </p:cNvSpPr>
            <p:nvPr/>
          </p:nvSpPr>
          <p:spPr bwMode="auto">
            <a:xfrm>
              <a:off x="7223125" y="3529013"/>
              <a:ext cx="296863"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14374" name="AutoShape 23"/>
            <p:cNvSpPr>
              <a:spLocks noChangeArrowheads="1"/>
            </p:cNvSpPr>
            <p:nvPr/>
          </p:nvSpPr>
          <p:spPr bwMode="auto">
            <a:xfrm>
              <a:off x="7383463" y="415131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75" name="Text Box 24"/>
            <p:cNvSpPr txBox="1">
              <a:spLocks noChangeArrowheads="1"/>
            </p:cNvSpPr>
            <p:nvPr/>
          </p:nvSpPr>
          <p:spPr bwMode="auto">
            <a:xfrm>
              <a:off x="7551738" y="4070350"/>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1</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pic>
        <p:nvPicPr>
          <p:cNvPr id="56" name="Picture 55" descr="txp_fig"/>
          <p:cNvPicPr>
            <a:picLocks noChangeAspect="1"/>
          </p:cNvPicPr>
          <p:nvPr>
            <p:custDataLst>
              <p:tags r:id="rId2"/>
            </p:custDataLst>
          </p:nvPr>
        </p:nvPicPr>
        <p:blipFill>
          <a:blip r:embed="rId10" cstate="print"/>
          <a:stretch>
            <a:fillRect/>
          </a:stretch>
        </p:blipFill>
        <p:spPr bwMode="auto">
          <a:xfrm>
            <a:off x="1587933" y="3308350"/>
            <a:ext cx="5118817" cy="375602"/>
          </a:xfrm>
          <a:prstGeom prst="rect">
            <a:avLst/>
          </a:prstGeom>
          <a:noFill/>
          <a:ln/>
          <a:effectLst/>
        </p:spPr>
      </p:pic>
      <p:pic>
        <p:nvPicPr>
          <p:cNvPr id="57" name="Picture 56" descr="txp_fig"/>
          <p:cNvPicPr>
            <a:picLocks noChangeAspect="1"/>
          </p:cNvPicPr>
          <p:nvPr>
            <p:custDataLst>
              <p:tags r:id="rId3"/>
            </p:custDataLst>
          </p:nvPr>
        </p:nvPicPr>
        <p:blipFill>
          <a:blip r:embed="rId11" cstate="print"/>
          <a:stretch>
            <a:fillRect/>
          </a:stretch>
        </p:blipFill>
        <p:spPr bwMode="auto">
          <a:xfrm>
            <a:off x="1575088" y="3862387"/>
            <a:ext cx="5117520" cy="375507"/>
          </a:xfrm>
          <a:prstGeom prst="rect">
            <a:avLst/>
          </a:prstGeom>
          <a:noFill/>
          <a:ln/>
          <a:effectLst/>
        </p:spPr>
      </p:pic>
      <p:pic>
        <p:nvPicPr>
          <p:cNvPr id="61" name="Picture 60" descr="txp_fig"/>
          <p:cNvPicPr>
            <a:picLocks noChangeAspect="1"/>
          </p:cNvPicPr>
          <p:nvPr>
            <p:custDataLst>
              <p:tags r:id="rId4"/>
            </p:custDataLst>
          </p:nvPr>
        </p:nvPicPr>
        <p:blipFill>
          <a:blip r:embed="rId12" cstate="print"/>
          <a:stretch>
            <a:fillRect/>
          </a:stretch>
        </p:blipFill>
        <p:spPr bwMode="auto">
          <a:xfrm>
            <a:off x="1590229" y="4603750"/>
            <a:ext cx="5117396" cy="375498"/>
          </a:xfrm>
          <a:prstGeom prst="rect">
            <a:avLst/>
          </a:prstGeom>
          <a:noFill/>
          <a:ln/>
          <a:effectLst/>
        </p:spPr>
      </p:pic>
      <p:pic>
        <p:nvPicPr>
          <p:cNvPr id="52" name="Picture 51" descr="txp_fig"/>
          <p:cNvPicPr>
            <a:picLocks noChangeAspect="1"/>
          </p:cNvPicPr>
          <p:nvPr>
            <p:custDataLst>
              <p:tags r:id="rId5"/>
            </p:custDataLst>
          </p:nvPr>
        </p:nvPicPr>
        <p:blipFill>
          <a:blip r:embed="rId13" cstate="print"/>
          <a:stretch>
            <a:fillRect/>
          </a:stretch>
        </p:blipFill>
        <p:spPr bwMode="auto">
          <a:xfrm>
            <a:off x="1833411" y="4391025"/>
            <a:ext cx="330501" cy="60336"/>
          </a:xfrm>
          <a:prstGeom prst="rect">
            <a:avLst/>
          </a:prstGeom>
          <a:noFill/>
          <a:ln/>
          <a:effectLst/>
        </p:spPr>
      </p:pic>
      <p:pic>
        <p:nvPicPr>
          <p:cNvPr id="55" name="Picture 54" descr="txp_fig"/>
          <p:cNvPicPr>
            <a:picLocks noChangeAspect="1"/>
          </p:cNvPicPr>
          <p:nvPr>
            <p:custDataLst>
              <p:tags r:id="rId6"/>
            </p:custDataLst>
          </p:nvPr>
        </p:nvPicPr>
        <p:blipFill>
          <a:blip r:embed="rId14" cstate="print"/>
          <a:stretch>
            <a:fillRect/>
          </a:stretch>
        </p:blipFill>
        <p:spPr bwMode="auto">
          <a:xfrm>
            <a:off x="1494115" y="1905000"/>
            <a:ext cx="7416560" cy="645897"/>
          </a:xfrm>
          <a:prstGeom prst="rect">
            <a:avLst/>
          </a:prstGeom>
          <a:noFill/>
          <a:ln/>
          <a:effectLst/>
        </p:spPr>
      </p:pic>
      <p:sp>
        <p:nvSpPr>
          <p:cNvPr id="14355" name="Line 17"/>
          <p:cNvSpPr>
            <a:spLocks noChangeShapeType="1"/>
          </p:cNvSpPr>
          <p:nvPr/>
        </p:nvSpPr>
        <p:spPr bwMode="auto">
          <a:xfrm flipH="1">
            <a:off x="8610600" y="4206875"/>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2" name="Line 18"/>
          <p:cNvSpPr>
            <a:spLocks noChangeShapeType="1"/>
          </p:cNvSpPr>
          <p:nvPr/>
        </p:nvSpPr>
        <p:spPr bwMode="auto">
          <a:xfrm flipH="1">
            <a:off x="9215438" y="4395788"/>
            <a:ext cx="461962" cy="615950"/>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3" name="AutoShape 23"/>
          <p:cNvSpPr>
            <a:spLocks noChangeArrowheads="1"/>
          </p:cNvSpPr>
          <p:nvPr/>
        </p:nvSpPr>
        <p:spPr bwMode="auto">
          <a:xfrm>
            <a:off x="9078913" y="5021263"/>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4" name="Text Box 24"/>
          <p:cNvSpPr txBox="1">
            <a:spLocks noChangeArrowheads="1"/>
          </p:cNvSpPr>
          <p:nvPr/>
        </p:nvSpPr>
        <p:spPr bwMode="auto">
          <a:xfrm>
            <a:off x="9247188" y="4940300"/>
            <a:ext cx="525462" cy="369888"/>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2</a:t>
            </a:r>
            <a:r>
              <a:rPr lang="en-US" dirty="0" smtClean="0">
                <a:solidFill>
                  <a:srgbClr val="3333FF"/>
                </a:solidFill>
                <a:latin typeface="Calibri"/>
                <a:cs typeface="Calibri"/>
              </a:rPr>
              <a:t>'</a:t>
            </a:r>
            <a:endParaRPr lang="en-US" dirty="0">
              <a:solidFill>
                <a:srgbClr val="3333FF"/>
              </a:solidFill>
              <a:latin typeface="Calibri"/>
              <a:cs typeface="Calibri"/>
            </a:endParaRPr>
          </a:p>
        </p:txBody>
      </p:sp>
      <p:sp>
        <p:nvSpPr>
          <p:cNvPr id="14359" name="Line 17"/>
          <p:cNvSpPr>
            <a:spLocks noChangeShapeType="1"/>
          </p:cNvSpPr>
          <p:nvPr/>
        </p:nvSpPr>
        <p:spPr bwMode="auto">
          <a:xfrm flipH="1">
            <a:off x="10115550" y="439578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46" name="Line 18"/>
          <p:cNvSpPr>
            <a:spLocks noChangeShapeType="1"/>
          </p:cNvSpPr>
          <p:nvPr/>
        </p:nvSpPr>
        <p:spPr bwMode="auto">
          <a:xfrm>
            <a:off x="9677400" y="4395788"/>
            <a:ext cx="1042988" cy="612775"/>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47" name="AutoShape 23"/>
          <p:cNvSpPr>
            <a:spLocks noChangeArrowheads="1"/>
          </p:cNvSpPr>
          <p:nvPr/>
        </p:nvSpPr>
        <p:spPr bwMode="auto">
          <a:xfrm>
            <a:off x="10583863" y="5018088"/>
            <a:ext cx="244475" cy="195262"/>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48" name="Text Box 24"/>
          <p:cNvSpPr txBox="1">
            <a:spLocks noChangeArrowheads="1"/>
          </p:cNvSpPr>
          <p:nvPr/>
        </p:nvSpPr>
        <p:spPr bwMode="auto">
          <a:xfrm>
            <a:off x="10752138" y="4937125"/>
            <a:ext cx="525462" cy="36933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r>
              <a:rPr lang="en-US" baseline="-25000" dirty="0" smtClean="0">
                <a:solidFill>
                  <a:srgbClr val="3333FF"/>
                </a:solidFill>
                <a:latin typeface="Calibri"/>
                <a:cs typeface="Calibri"/>
              </a:rPr>
              <a:t>3</a:t>
            </a:r>
            <a:r>
              <a:rPr lang="en-US" dirty="0" smtClean="0">
                <a:solidFill>
                  <a:srgbClr val="3333FF"/>
                </a:solidFill>
                <a:latin typeface="Calibri"/>
                <a:cs typeface="Calibri"/>
              </a:rPr>
              <a:t>'</a:t>
            </a:r>
            <a:endParaRPr lang="en-US" dirty="0">
              <a:solidFill>
                <a:srgbClr val="3333FF"/>
              </a:solidFill>
              <a:latin typeface="Calibri"/>
              <a:cs typeface="Calibri"/>
            </a:endParaRPr>
          </a:p>
        </p:txBody>
      </p:sp>
      <p:grpSp>
        <p:nvGrpSpPr>
          <p:cNvPr id="3" name="Group 44"/>
          <p:cNvGrpSpPr>
            <a:grpSpLocks/>
          </p:cNvGrpSpPr>
          <p:nvPr/>
        </p:nvGrpSpPr>
        <p:grpSpPr bwMode="auto">
          <a:xfrm>
            <a:off x="8799513" y="4425950"/>
            <a:ext cx="1716087" cy="860425"/>
            <a:chOff x="6172200" y="2978150"/>
            <a:chExt cx="1716088" cy="860425"/>
          </a:xfrm>
        </p:grpSpPr>
        <p:grpSp>
          <p:nvGrpSpPr>
            <p:cNvPr id="14365" name="Group 14"/>
            <p:cNvGrpSpPr>
              <a:grpSpLocks/>
            </p:cNvGrpSpPr>
            <p:nvPr/>
          </p:nvGrpSpPr>
          <p:grpSpPr bwMode="auto">
            <a:xfrm>
              <a:off x="6210300" y="2978150"/>
              <a:ext cx="1677988" cy="612775"/>
              <a:chOff x="1536" y="2400"/>
              <a:chExt cx="1584" cy="624"/>
            </a:xfrm>
          </p:grpSpPr>
          <p:sp>
            <p:nvSpPr>
              <p:cNvPr id="14369" name="Line 15"/>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0" name="Line 16"/>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14371" name="Line 17"/>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14372" name="Line 18"/>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4366" name="Text Box 22"/>
            <p:cNvSpPr txBox="1">
              <a:spLocks noChangeArrowheads="1"/>
            </p:cNvSpPr>
            <p:nvPr/>
          </p:nvSpPr>
          <p:spPr bwMode="auto">
            <a:xfrm>
              <a:off x="6172200" y="3135313"/>
              <a:ext cx="1257300" cy="369887"/>
            </a:xfrm>
            <a:prstGeom prst="rect">
              <a:avLst/>
            </a:prstGeom>
            <a:noFill/>
            <a:ln w="9525">
              <a:noFill/>
              <a:miter lim="800000"/>
              <a:headEnd/>
              <a:tailEnd/>
            </a:ln>
          </p:spPr>
          <p:txBody>
            <a:bodyPr>
              <a:spAutoFit/>
            </a:bodyPr>
            <a:lstStyle/>
            <a:p>
              <a:pPr>
                <a:spcBef>
                  <a:spcPct val="50000"/>
                </a:spcBef>
              </a:pPr>
              <a:r>
                <a:rPr lang="en-US" dirty="0">
                  <a:latin typeface="Calibri"/>
                  <a:cs typeface="Calibri"/>
                </a:rPr>
                <a:t>s,</a:t>
              </a:r>
              <a:r>
                <a:rPr lang="en-US" dirty="0">
                  <a:latin typeface="Calibri"/>
                  <a:cs typeface="Calibri"/>
                  <a:sym typeface="Symbol" pitchFamily="18" charset="2"/>
                </a:rPr>
                <a:t> (s)</a:t>
              </a:r>
              <a:r>
                <a:rPr lang="en-US" dirty="0">
                  <a:latin typeface="Calibri"/>
                  <a:cs typeface="Calibri"/>
                </a:rPr>
                <a:t>,s’</a:t>
              </a:r>
            </a:p>
          </p:txBody>
        </p:sp>
        <p:sp>
          <p:nvSpPr>
            <p:cNvPr id="14367" name="AutoShape 23"/>
            <p:cNvSpPr>
              <a:spLocks noChangeArrowheads="1"/>
            </p:cNvSpPr>
            <p:nvPr/>
          </p:nvSpPr>
          <p:spPr bwMode="auto">
            <a:xfrm>
              <a:off x="7192963" y="3567112"/>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a:latin typeface="Calibri"/>
                <a:cs typeface="Calibri"/>
              </a:endParaRPr>
            </a:p>
          </p:txBody>
        </p:sp>
        <p:sp>
          <p:nvSpPr>
            <p:cNvPr id="14368" name="Text Box 24"/>
            <p:cNvSpPr txBox="1">
              <a:spLocks noChangeArrowheads="1"/>
            </p:cNvSpPr>
            <p:nvPr/>
          </p:nvSpPr>
          <p:spPr bwMode="auto">
            <a:xfrm>
              <a:off x="7421563" y="3471863"/>
              <a:ext cx="373062" cy="366712"/>
            </a:xfrm>
            <a:prstGeom prst="rect">
              <a:avLst/>
            </a:prstGeom>
            <a:noFill/>
            <a:ln w="9525">
              <a:noFill/>
              <a:miter lim="800000"/>
              <a:headEnd/>
              <a:tailEnd/>
            </a:ln>
          </p:spPr>
          <p:txBody>
            <a:bodyPr>
              <a:spAutoFit/>
            </a:bodyPr>
            <a:lstStyle/>
            <a:p>
              <a:pPr algn="r" rtl="1">
                <a:spcBef>
                  <a:spcPct val="50000"/>
                </a:spcBef>
              </a:pPr>
              <a:r>
                <a:rPr lang="en-US" dirty="0" smtClean="0">
                  <a:solidFill>
                    <a:srgbClr val="3333FF"/>
                  </a:solidFill>
                  <a:latin typeface="Calibri"/>
                  <a:cs typeface="Calibri"/>
                </a:rPr>
                <a:t>s'</a:t>
              </a:r>
              <a:endParaRPr lang="en-US" dirty="0">
                <a:solidFill>
                  <a:srgbClr val="3333FF"/>
                </a:solidFill>
                <a:latin typeface="Calibri"/>
                <a:cs typeface="Calibri"/>
              </a:endParaRPr>
            </a:p>
          </p:txBody>
        </p:sp>
      </p:grpSp>
      <p:sp>
        <p:nvSpPr>
          <p:cNvPr id="49" name="TextBox 48"/>
          <p:cNvSpPr txBox="1">
            <a:spLocks noChangeArrowheads="1"/>
          </p:cNvSpPr>
          <p:nvPr/>
        </p:nvSpPr>
        <p:spPr bwMode="auto">
          <a:xfrm>
            <a:off x="8610600" y="5562600"/>
            <a:ext cx="2971800" cy="1015663"/>
          </a:xfrm>
          <a:prstGeom prst="rect">
            <a:avLst/>
          </a:prstGeom>
          <a:noFill/>
          <a:ln w="9525">
            <a:noFill/>
            <a:miter lim="800000"/>
            <a:headEnd/>
            <a:tailEnd/>
          </a:ln>
        </p:spPr>
        <p:txBody>
          <a:bodyPr wrap="square">
            <a:spAutoFit/>
          </a:bodyPr>
          <a:lstStyle/>
          <a:p>
            <a:pPr algn="ctr"/>
            <a:r>
              <a:rPr lang="en-US" sz="2000" i="1" dirty="0">
                <a:latin typeface="Calibri"/>
                <a:cs typeface="Calibri"/>
              </a:rPr>
              <a:t>Almost!  But we can’t rewind time to get sample after sample from state s.</a:t>
            </a:r>
          </a:p>
        </p:txBody>
      </p:sp>
      <p:pic>
        <p:nvPicPr>
          <p:cNvPr id="26626" name="Picture 2"/>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543800" y="2978480"/>
            <a:ext cx="4191000" cy="3688570"/>
          </a:xfrm>
          <a:prstGeom prst="rect">
            <a:avLst/>
          </a:prstGeom>
          <a:noFill/>
        </p:spPr>
      </p:pic>
    </p:spTree>
    <p:extLst>
      <p:ext uri="{BB962C8B-B14F-4D97-AF65-F5344CB8AC3E}">
        <p14:creationId xmlns:p14="http://schemas.microsoft.com/office/powerpoint/2010/main" val="4668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p:bldP spid="14342" grpId="0" animBg="1"/>
      <p:bldP spid="14343" grpId="0" animBg="1"/>
      <p:bldP spid="14345" grpId="0"/>
      <p:bldP spid="14346" grpId="0"/>
      <p:bldP spid="14347" grpId="0"/>
      <p:bldP spid="42" grpId="0" animBg="1"/>
      <p:bldP spid="43" grpId="0" animBg="1"/>
      <p:bldP spid="44" grpId="0"/>
      <p:bldP spid="46" grpId="0" animBg="1"/>
      <p:bldP spid="47" grpId="0" animBg="1"/>
      <p:bldP spid="48" grpId="0"/>
      <p:bldP spid="49"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Difference Learning</a:t>
            </a:r>
            <a:endParaRPr lang="en-US" dirty="0"/>
          </a:p>
        </p:txBody>
      </p:sp>
      <p:pic>
        <p:nvPicPr>
          <p:cNvPr id="41987" name="Picture 3" descr="C:\Users\Dan\Dropbox\Office\CS 188\Ketrina Art\RL\TemporalDifference.png"/>
          <p:cNvPicPr>
            <a:picLocks noChangeAspect="1" noChangeArrowheads="1"/>
          </p:cNvPicPr>
          <p:nvPr/>
        </p:nvPicPr>
        <p:blipFill>
          <a:blip r:embed="rId2" cstate="print"/>
          <a:srcRect/>
          <a:stretch>
            <a:fillRect/>
          </a:stretch>
        </p:blipFill>
        <p:spPr bwMode="auto">
          <a:xfrm>
            <a:off x="3429000" y="1447572"/>
            <a:ext cx="5480050" cy="5029428"/>
          </a:xfrm>
          <a:prstGeom prst="rect">
            <a:avLst/>
          </a:prstGeom>
          <a:noFill/>
        </p:spPr>
      </p:pic>
    </p:spTree>
    <p:extLst>
      <p:ext uri="{BB962C8B-B14F-4D97-AF65-F5344CB8AC3E}">
        <p14:creationId xmlns:p14="http://schemas.microsoft.com/office/powerpoint/2010/main" val="15001456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Evaluation</a:t>
            </a:r>
            <a:endParaRPr lang="en-US" dirty="0"/>
          </a:p>
        </p:txBody>
      </p:sp>
      <p:pic>
        <p:nvPicPr>
          <p:cNvPr id="4096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3588" y="1476848"/>
            <a:ext cx="5764212" cy="4851948"/>
          </a:xfrm>
          <a:prstGeom prst="rect">
            <a:avLst/>
          </a:prstGeom>
          <a:noFill/>
        </p:spPr>
      </p:pic>
    </p:spTree>
    <p:extLst>
      <p:ext uri="{BB962C8B-B14F-4D97-AF65-F5344CB8AC3E}">
        <p14:creationId xmlns:p14="http://schemas.microsoft.com/office/powerpoint/2010/main" val="1107364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latin typeface="Calibri"/>
                <a:cs typeface="Calibri"/>
              </a:rPr>
              <a:t>Temporal Difference Learning</a:t>
            </a:r>
          </a:p>
        </p:txBody>
      </p:sp>
      <p:sp>
        <p:nvSpPr>
          <p:cNvPr id="15363" name="Rectangle 3"/>
          <p:cNvSpPr>
            <a:spLocks noGrp="1" noChangeArrowheads="1"/>
          </p:cNvSpPr>
          <p:nvPr>
            <p:ph idx="1"/>
          </p:nvPr>
        </p:nvSpPr>
        <p:spPr>
          <a:xfrm>
            <a:off x="457200" y="1295400"/>
            <a:ext cx="8686800" cy="2819400"/>
          </a:xfrm>
        </p:spPr>
        <p:txBody>
          <a:bodyPr/>
          <a:lstStyle/>
          <a:p>
            <a:r>
              <a:rPr lang="en-US" sz="2400" dirty="0" smtClean="0">
                <a:latin typeface="Calibri"/>
                <a:cs typeface="Calibri"/>
              </a:rPr>
              <a:t>Big idea: learn from every experience!</a:t>
            </a:r>
          </a:p>
          <a:p>
            <a:pPr lvl="1"/>
            <a:r>
              <a:rPr lang="en-US" sz="2000" dirty="0" smtClean="0">
                <a:latin typeface="Calibri"/>
                <a:cs typeface="Calibri"/>
              </a:rPr>
              <a:t>Update V(s) each time we experience a transition (s, a, s’, r)</a:t>
            </a:r>
          </a:p>
          <a:p>
            <a:pPr lvl="1"/>
            <a:r>
              <a:rPr lang="en-US" sz="2000" dirty="0" smtClean="0">
                <a:latin typeface="Calibri"/>
                <a:cs typeface="Calibri"/>
              </a:rPr>
              <a:t>Likely outcomes s’ will contribute updates more often</a:t>
            </a:r>
          </a:p>
          <a:p>
            <a:pPr lvl="1">
              <a:buFont typeface="Wingdings" pitchFamily="2" charset="2"/>
              <a:buNone/>
            </a:pPr>
            <a:endParaRPr lang="en-US" sz="2000" dirty="0" smtClean="0">
              <a:latin typeface="Calibri"/>
              <a:cs typeface="Calibri"/>
            </a:endParaRPr>
          </a:p>
          <a:p>
            <a:r>
              <a:rPr lang="en-US" sz="2400" dirty="0" smtClean="0">
                <a:latin typeface="Calibri"/>
                <a:cs typeface="Calibri"/>
              </a:rPr>
              <a:t>Temporal difference learning of values</a:t>
            </a:r>
          </a:p>
          <a:p>
            <a:pPr lvl="1"/>
            <a:r>
              <a:rPr lang="en-US" sz="2000" dirty="0" smtClean="0">
                <a:latin typeface="Calibri"/>
                <a:cs typeface="Calibri"/>
              </a:rPr>
              <a:t>Policy still fixed, still doing evaluation!</a:t>
            </a:r>
          </a:p>
          <a:p>
            <a:pPr lvl="1"/>
            <a:r>
              <a:rPr lang="en-US" sz="2000" dirty="0" smtClean="0">
                <a:latin typeface="Calibri"/>
                <a:cs typeface="Calibri"/>
              </a:rPr>
              <a:t>Move values toward value of whatever successor occurs: running average</a:t>
            </a: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pPr lvl="1"/>
            <a:endParaRPr lang="en-US" sz="2000" dirty="0" smtClean="0">
              <a:latin typeface="Calibri"/>
              <a:cs typeface="Calibri"/>
            </a:endParaRPr>
          </a:p>
          <a:p>
            <a:endParaRPr lang="en-US" sz="2400" dirty="0" smtClean="0">
              <a:latin typeface="Calibri"/>
              <a:cs typeface="Calibri"/>
            </a:endParaRPr>
          </a:p>
        </p:txBody>
      </p:sp>
      <p:pic>
        <p:nvPicPr>
          <p:cNvPr id="23" name="Picture 22" descr="txp_fig"/>
          <p:cNvPicPr>
            <a:picLocks noChangeAspect="1"/>
          </p:cNvPicPr>
          <p:nvPr>
            <p:custDataLst>
              <p:tags r:id="rId1"/>
            </p:custDataLst>
          </p:nvPr>
        </p:nvPicPr>
        <p:blipFill>
          <a:blip r:embed="rId6" cstate="print"/>
          <a:stretch>
            <a:fillRect/>
          </a:stretch>
        </p:blipFill>
        <p:spPr bwMode="auto">
          <a:xfrm>
            <a:off x="4425795" y="4329000"/>
            <a:ext cx="4789797" cy="330611"/>
          </a:xfrm>
          <a:prstGeom prst="rect">
            <a:avLst/>
          </a:prstGeom>
          <a:noFill/>
          <a:ln/>
          <a:effectLst/>
        </p:spPr>
      </p:pic>
      <p:pic>
        <p:nvPicPr>
          <p:cNvPr id="24" name="Picture 23" descr="txp_fig"/>
          <p:cNvPicPr>
            <a:picLocks noChangeAspect="1"/>
          </p:cNvPicPr>
          <p:nvPr>
            <p:custDataLst>
              <p:tags r:id="rId2"/>
            </p:custDataLst>
          </p:nvPr>
        </p:nvPicPr>
        <p:blipFill>
          <a:blip r:embed="rId7" cstate="print"/>
          <a:stretch>
            <a:fillRect/>
          </a:stretch>
        </p:blipFill>
        <p:spPr bwMode="auto">
          <a:xfrm>
            <a:off x="4422769" y="5087825"/>
            <a:ext cx="5181610" cy="300083"/>
          </a:xfrm>
          <a:prstGeom prst="rect">
            <a:avLst/>
          </a:prstGeom>
          <a:noFill/>
          <a:ln/>
          <a:effectLst/>
        </p:spPr>
      </p:pic>
      <p:grpSp>
        <p:nvGrpSpPr>
          <p:cNvPr id="22" name="Group 21"/>
          <p:cNvGrpSpPr/>
          <p:nvPr/>
        </p:nvGrpSpPr>
        <p:grpSpPr>
          <a:xfrm>
            <a:off x="9296402" y="1371600"/>
            <a:ext cx="1857674" cy="2366665"/>
            <a:chOff x="9532815" y="1447800"/>
            <a:chExt cx="1575852" cy="2007625"/>
          </a:xfrm>
        </p:grpSpPr>
        <p:sp>
          <p:nvSpPr>
            <p:cNvPr id="15367" name="AutoShape 7"/>
            <p:cNvSpPr>
              <a:spLocks noChangeArrowheads="1"/>
            </p:cNvSpPr>
            <p:nvPr/>
          </p:nvSpPr>
          <p:spPr bwMode="auto">
            <a:xfrm>
              <a:off x="10310812" y="1585913"/>
              <a:ext cx="246063" cy="196850"/>
            </a:xfrm>
            <a:prstGeom prst="triangle">
              <a:avLst>
                <a:gd name="adj" fmla="val 50000"/>
              </a:avLst>
            </a:prstGeom>
            <a:solidFill>
              <a:srgbClr val="CCEC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15368" name="Line 11"/>
            <p:cNvSpPr>
              <a:spLocks noChangeShapeType="1"/>
            </p:cNvSpPr>
            <p:nvPr/>
          </p:nvSpPr>
          <p:spPr bwMode="auto">
            <a:xfrm flipH="1">
              <a:off x="10066337" y="1790700"/>
              <a:ext cx="368300" cy="573088"/>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69" name="Oval 13"/>
            <p:cNvSpPr>
              <a:spLocks noChangeArrowheads="1"/>
            </p:cNvSpPr>
            <p:nvPr/>
          </p:nvSpPr>
          <p:spPr bwMode="auto">
            <a:xfrm>
              <a:off x="9983787" y="2363788"/>
              <a:ext cx="204788" cy="204787"/>
            </a:xfrm>
            <a:prstGeom prst="ellipse">
              <a:avLst/>
            </a:prstGeom>
            <a:solidFill>
              <a:srgbClr val="B5E3C8"/>
            </a:solidFill>
            <a:ln w="9525">
              <a:solidFill>
                <a:schemeClr val="tx1"/>
              </a:solidFill>
              <a:round/>
              <a:headEnd/>
              <a:tailEnd/>
            </a:ln>
          </p:spPr>
          <p:txBody>
            <a:bodyPr wrap="none" anchor="ctr"/>
            <a:lstStyle/>
            <a:p>
              <a:endParaRPr lang="en-US" sz="2400">
                <a:latin typeface="Calibri"/>
                <a:cs typeface="Calibri"/>
              </a:endParaRPr>
            </a:p>
          </p:txBody>
        </p:sp>
        <p:sp>
          <p:nvSpPr>
            <p:cNvPr id="15370" name="Line 17"/>
            <p:cNvSpPr>
              <a:spLocks noChangeShapeType="1"/>
            </p:cNvSpPr>
            <p:nvPr/>
          </p:nvSpPr>
          <p:spPr bwMode="auto">
            <a:xfrm flipH="1">
              <a:off x="9761537" y="2568575"/>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5371" name="Line 18"/>
            <p:cNvSpPr>
              <a:spLocks noChangeShapeType="1"/>
            </p:cNvSpPr>
            <p:nvPr/>
          </p:nvSpPr>
          <p:spPr bwMode="auto">
            <a:xfrm>
              <a:off x="10069512" y="2568575"/>
              <a:ext cx="296863" cy="612775"/>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15372" name="Text Box 19"/>
            <p:cNvSpPr txBox="1">
              <a:spLocks noChangeArrowheads="1"/>
            </p:cNvSpPr>
            <p:nvPr/>
          </p:nvSpPr>
          <p:spPr bwMode="auto">
            <a:xfrm>
              <a:off x="9532815" y="1835639"/>
              <a:ext cx="762001" cy="391627"/>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sym typeface="Symbol" pitchFamily="18" charset="2"/>
                </a:rPr>
                <a:t>(s)</a:t>
              </a:r>
              <a:endParaRPr lang="en-US" sz="2400" dirty="0">
                <a:latin typeface="Calibri"/>
                <a:cs typeface="Calibri"/>
              </a:endParaRPr>
            </a:p>
          </p:txBody>
        </p:sp>
        <p:sp>
          <p:nvSpPr>
            <p:cNvPr id="15373" name="Text Box 20"/>
            <p:cNvSpPr txBox="1">
              <a:spLocks noChangeArrowheads="1"/>
            </p:cNvSpPr>
            <p:nvPr/>
          </p:nvSpPr>
          <p:spPr bwMode="auto">
            <a:xfrm>
              <a:off x="10542587" y="1447800"/>
              <a:ext cx="204788" cy="391627"/>
            </a:xfrm>
            <a:prstGeom prst="rect">
              <a:avLst/>
            </a:prstGeom>
            <a:noFill/>
            <a:ln w="9525">
              <a:noFill/>
              <a:miter lim="800000"/>
              <a:headEnd/>
              <a:tailEnd/>
            </a:ln>
          </p:spPr>
          <p:txBody>
            <a:bodyPr>
              <a:spAutoFit/>
            </a:bodyPr>
            <a:lstStyle/>
            <a:p>
              <a:pPr>
                <a:spcBef>
                  <a:spcPct val="50000"/>
                </a:spcBef>
              </a:pPr>
              <a:r>
                <a:rPr lang="en-US" sz="2400">
                  <a:solidFill>
                    <a:srgbClr val="3333FF"/>
                  </a:solidFill>
                  <a:latin typeface="Calibri"/>
                  <a:cs typeface="Calibri"/>
                </a:rPr>
                <a:t>s</a:t>
              </a:r>
            </a:p>
          </p:txBody>
        </p:sp>
        <p:sp>
          <p:nvSpPr>
            <p:cNvPr id="15374" name="Text Box 21"/>
            <p:cNvSpPr txBox="1">
              <a:spLocks noChangeArrowheads="1"/>
            </p:cNvSpPr>
            <p:nvPr/>
          </p:nvSpPr>
          <p:spPr bwMode="auto">
            <a:xfrm>
              <a:off x="10221254" y="2245854"/>
              <a:ext cx="887413" cy="391627"/>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a:solidFill>
                    <a:srgbClr val="008000"/>
                  </a:solidFill>
                  <a:latin typeface="Calibri"/>
                  <a:cs typeface="Calibri"/>
                  <a:sym typeface="Symbol" pitchFamily="18" charset="2"/>
                </a:rPr>
                <a:t>(s)</a:t>
              </a:r>
            </a:p>
          </p:txBody>
        </p:sp>
        <p:sp>
          <p:nvSpPr>
            <p:cNvPr id="15375" name="AutoShape 23"/>
            <p:cNvSpPr>
              <a:spLocks noChangeArrowheads="1"/>
            </p:cNvSpPr>
            <p:nvPr/>
          </p:nvSpPr>
          <p:spPr bwMode="auto">
            <a:xfrm>
              <a:off x="10229850" y="3190875"/>
              <a:ext cx="244475" cy="195263"/>
            </a:xfrm>
            <a:prstGeom prst="triangle">
              <a:avLst>
                <a:gd name="adj" fmla="val 50000"/>
              </a:avLst>
            </a:prstGeom>
            <a:solidFill>
              <a:srgbClr val="CCEC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376" name="Text Box 24"/>
            <p:cNvSpPr txBox="1">
              <a:spLocks noChangeArrowheads="1"/>
            </p:cNvSpPr>
            <p:nvPr/>
          </p:nvSpPr>
          <p:spPr bwMode="auto">
            <a:xfrm>
              <a:off x="10308492" y="3063798"/>
              <a:ext cx="525463" cy="391627"/>
            </a:xfrm>
            <a:prstGeom prst="rect">
              <a:avLst/>
            </a:prstGeom>
            <a:noFill/>
            <a:ln w="9525">
              <a:noFill/>
              <a:miter lim="800000"/>
              <a:headEnd/>
              <a:tailEnd/>
            </a:ln>
          </p:spPr>
          <p:txBody>
            <a:bodyPr>
              <a:spAutoFit/>
            </a:bodyPr>
            <a:lstStyle/>
            <a:p>
              <a:pPr algn="r" rtl="1">
                <a:spcBef>
                  <a:spcPct val="50000"/>
                </a:spcBef>
              </a:pPr>
              <a:r>
                <a:rPr lang="en-US" sz="2400" dirty="0">
                  <a:solidFill>
                    <a:srgbClr val="3333FF"/>
                  </a:solidFill>
                  <a:latin typeface="Calibri"/>
                  <a:cs typeface="Calibri"/>
                </a:rPr>
                <a:t>s’</a:t>
              </a:r>
            </a:p>
          </p:txBody>
        </p:sp>
        <p:sp>
          <p:nvSpPr>
            <p:cNvPr id="15377" name="Line 17"/>
            <p:cNvSpPr>
              <a:spLocks noChangeShapeType="1"/>
            </p:cNvSpPr>
            <p:nvPr/>
          </p:nvSpPr>
          <p:spPr bwMode="auto">
            <a:xfrm flipH="1">
              <a:off x="10523537" y="2590800"/>
              <a:ext cx="307975" cy="612775"/>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grpSp>
      <p:pic>
        <p:nvPicPr>
          <p:cNvPr id="25" name="Picture 24" descr="txp_fig"/>
          <p:cNvPicPr>
            <a:picLocks noChangeAspect="1"/>
          </p:cNvPicPr>
          <p:nvPr>
            <p:custDataLst>
              <p:tags r:id="rId3"/>
            </p:custDataLst>
          </p:nvPr>
        </p:nvPicPr>
        <p:blipFill>
          <a:blip r:embed="rId8" cstate="print"/>
          <a:stretch>
            <a:fillRect/>
          </a:stretch>
        </p:blipFill>
        <p:spPr bwMode="auto">
          <a:xfrm>
            <a:off x="4422619" y="5845062"/>
            <a:ext cx="5331136" cy="300029"/>
          </a:xfrm>
          <a:prstGeom prst="rect">
            <a:avLst/>
          </a:prstGeom>
          <a:noFill/>
          <a:ln/>
          <a:effectLst/>
        </p:spPr>
      </p:pic>
      <p:sp>
        <p:nvSpPr>
          <p:cNvPr id="15379" name="TextBox 19"/>
          <p:cNvSpPr txBox="1">
            <a:spLocks noChangeArrowheads="1"/>
          </p:cNvSpPr>
          <p:nvPr/>
        </p:nvSpPr>
        <p:spPr bwMode="auto">
          <a:xfrm>
            <a:off x="1868487" y="4271473"/>
            <a:ext cx="2061783" cy="461665"/>
          </a:xfrm>
          <a:prstGeom prst="rect">
            <a:avLst/>
          </a:prstGeom>
          <a:noFill/>
          <a:ln w="9525">
            <a:noFill/>
            <a:miter lim="800000"/>
            <a:headEnd/>
            <a:tailEnd/>
          </a:ln>
        </p:spPr>
        <p:txBody>
          <a:bodyPr wrap="none">
            <a:spAutoFit/>
          </a:bodyPr>
          <a:lstStyle/>
          <a:p>
            <a:r>
              <a:rPr lang="en-US" sz="2400" dirty="0">
                <a:latin typeface="Calibri"/>
                <a:cs typeface="Calibri"/>
              </a:rPr>
              <a:t>Sample of V(s):</a:t>
            </a:r>
          </a:p>
        </p:txBody>
      </p:sp>
      <p:sp>
        <p:nvSpPr>
          <p:cNvPr id="15380" name="TextBox 21"/>
          <p:cNvSpPr txBox="1">
            <a:spLocks noChangeArrowheads="1"/>
          </p:cNvSpPr>
          <p:nvPr/>
        </p:nvSpPr>
        <p:spPr bwMode="auto">
          <a:xfrm>
            <a:off x="1873007" y="4978400"/>
            <a:ext cx="2065374" cy="461665"/>
          </a:xfrm>
          <a:prstGeom prst="rect">
            <a:avLst/>
          </a:prstGeom>
          <a:noFill/>
          <a:ln w="9525">
            <a:noFill/>
            <a:miter lim="800000"/>
            <a:headEnd/>
            <a:tailEnd/>
          </a:ln>
        </p:spPr>
        <p:txBody>
          <a:bodyPr wrap="none">
            <a:spAutoFit/>
          </a:bodyPr>
          <a:lstStyle/>
          <a:p>
            <a:r>
              <a:rPr lang="en-US" sz="2400" dirty="0">
                <a:latin typeface="Calibri"/>
                <a:cs typeface="Calibri"/>
              </a:rPr>
              <a:t>Update to V(s):</a:t>
            </a:r>
          </a:p>
        </p:txBody>
      </p:sp>
      <p:sp>
        <p:nvSpPr>
          <p:cNvPr id="15381" name="TextBox 22"/>
          <p:cNvSpPr txBox="1">
            <a:spLocks noChangeArrowheads="1"/>
          </p:cNvSpPr>
          <p:nvPr/>
        </p:nvSpPr>
        <p:spPr bwMode="auto">
          <a:xfrm>
            <a:off x="1881799" y="5730875"/>
            <a:ext cx="1906484" cy="461665"/>
          </a:xfrm>
          <a:prstGeom prst="rect">
            <a:avLst/>
          </a:prstGeom>
          <a:noFill/>
          <a:ln w="9525">
            <a:noFill/>
            <a:miter lim="800000"/>
            <a:headEnd/>
            <a:tailEnd/>
          </a:ln>
        </p:spPr>
        <p:txBody>
          <a:bodyPr wrap="none">
            <a:spAutoFit/>
          </a:bodyPr>
          <a:lstStyle/>
          <a:p>
            <a:r>
              <a:rPr lang="en-US" sz="2400" dirty="0">
                <a:latin typeface="Calibri"/>
                <a:cs typeface="Calibri"/>
              </a:rPr>
              <a:t>Same update:</a:t>
            </a:r>
          </a:p>
        </p:txBody>
      </p:sp>
    </p:spTree>
    <p:extLst>
      <p:ext uri="{BB962C8B-B14F-4D97-AF65-F5344CB8AC3E}">
        <p14:creationId xmlns:p14="http://schemas.microsoft.com/office/powerpoint/2010/main" val="151707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9" grpId="0"/>
      <p:bldP spid="15380" grpId="0"/>
      <p:bldP spid="1538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Exponential Moving Average</a:t>
            </a:r>
          </a:p>
        </p:txBody>
      </p:sp>
      <p:sp>
        <p:nvSpPr>
          <p:cNvPr id="16387" name="Content Placeholder 2"/>
          <p:cNvSpPr>
            <a:spLocks noGrp="1"/>
          </p:cNvSpPr>
          <p:nvPr>
            <p:ph idx="1"/>
          </p:nvPr>
        </p:nvSpPr>
        <p:spPr>
          <a:xfrm>
            <a:off x="457200" y="1371600"/>
            <a:ext cx="11201400" cy="4876800"/>
          </a:xfrm>
        </p:spPr>
        <p:txBody>
          <a:bodyPr/>
          <a:lstStyle/>
          <a:p>
            <a:r>
              <a:rPr lang="en-US" sz="2800" dirty="0" smtClean="0"/>
              <a:t>Exponential moving average </a:t>
            </a:r>
          </a:p>
          <a:p>
            <a:pPr lvl="1"/>
            <a:r>
              <a:rPr lang="en-US" sz="2400" dirty="0" smtClean="0"/>
              <a:t>The running interpolation update:</a:t>
            </a:r>
          </a:p>
          <a:p>
            <a:pPr lvl="4"/>
            <a:endParaRPr lang="en-US" sz="1600" dirty="0" smtClean="0"/>
          </a:p>
          <a:p>
            <a:pPr lvl="1"/>
            <a:r>
              <a:rPr lang="en-US" sz="2400" dirty="0" smtClean="0"/>
              <a:t>Makes recent samples more important:</a:t>
            </a:r>
          </a:p>
          <a:p>
            <a:pPr lvl="2"/>
            <a:endParaRPr lang="en-US" sz="2000" dirty="0" smtClean="0"/>
          </a:p>
          <a:p>
            <a:pPr lvl="2"/>
            <a:endParaRPr lang="en-US" sz="2000" dirty="0" smtClean="0"/>
          </a:p>
          <a:p>
            <a:pPr lvl="2"/>
            <a:endParaRPr lang="en-US" sz="2000" dirty="0" smtClean="0"/>
          </a:p>
          <a:p>
            <a:pPr lvl="2"/>
            <a:endParaRPr lang="en-US" sz="2000" dirty="0" smtClean="0"/>
          </a:p>
          <a:p>
            <a:pPr lvl="1"/>
            <a:r>
              <a:rPr lang="en-US" sz="2400" dirty="0" smtClean="0"/>
              <a:t>Forgets about the past (distant past values were wrong anyway)</a:t>
            </a:r>
          </a:p>
          <a:p>
            <a:pPr lvl="1"/>
            <a:endParaRPr lang="en-US" sz="2400" dirty="0" smtClean="0"/>
          </a:p>
          <a:p>
            <a:r>
              <a:rPr lang="en-US" sz="2800" dirty="0" smtClean="0"/>
              <a:t>Decreasing learning rate (alpha) can give converging averages</a:t>
            </a:r>
          </a:p>
          <a:p>
            <a:endParaRPr lang="en-US" sz="2800" dirty="0" smtClean="0"/>
          </a:p>
        </p:txBody>
      </p:sp>
      <p:pic>
        <p:nvPicPr>
          <p:cNvPr id="16389" name="Picture 2" descr="\\.host\Shared Folders\Shared with PC\exp_moving_avg.png"/>
          <p:cNvPicPr>
            <a:picLocks noChangeAspect="1" noChangeArrowheads="1"/>
          </p:cNvPicPr>
          <p:nvPr/>
        </p:nvPicPr>
        <p:blipFill>
          <a:blip r:embed="rId2" cstate="print">
            <a:duotone>
              <a:prstClr val="black"/>
              <a:schemeClr val="tx1">
                <a:tint val="45000"/>
                <a:satMod val="400000"/>
              </a:schemeClr>
            </a:duotone>
          </a:blip>
          <a:srcRect/>
          <a:stretch>
            <a:fillRect/>
          </a:stretch>
        </p:blipFill>
        <p:spPr bwMode="auto">
          <a:xfrm>
            <a:off x="2295525" y="3352800"/>
            <a:ext cx="7229475" cy="876300"/>
          </a:xfrm>
          <a:prstGeom prst="rect">
            <a:avLst/>
          </a:prstGeom>
          <a:noFill/>
          <a:ln w="9525">
            <a:noFill/>
            <a:miter lim="800000"/>
            <a:headEnd/>
            <a:tailEnd/>
          </a:ln>
        </p:spPr>
      </p:pic>
      <p:pic>
        <p:nvPicPr>
          <p:cNvPr id="16390" name="Picture 3" descr="\\.host\Shared Folders\Shared with PC\exp_moving_avg_update.png"/>
          <p:cNvPicPr>
            <a:picLocks noChangeAspect="1" noChangeArrowheads="1"/>
          </p:cNvPicPr>
          <p:nvPr/>
        </p:nvPicPr>
        <p:blipFill>
          <a:blip r:embed="rId3" cstate="print">
            <a:duotone>
              <a:prstClr val="black"/>
              <a:schemeClr val="tx1">
                <a:tint val="45000"/>
                <a:satMod val="400000"/>
              </a:schemeClr>
            </a:duotone>
          </a:blip>
          <a:srcRect/>
          <a:stretch>
            <a:fillRect/>
          </a:stretch>
        </p:blipFill>
        <p:spPr bwMode="auto">
          <a:xfrm>
            <a:off x="5791200" y="1905000"/>
            <a:ext cx="4171950" cy="390525"/>
          </a:xfrm>
          <a:prstGeom prst="rect">
            <a:avLst/>
          </a:prstGeom>
          <a:noFill/>
          <a:ln w="9525">
            <a:noFill/>
            <a:miter lim="800000"/>
            <a:headEnd/>
            <a:tailEnd/>
          </a:ln>
        </p:spPr>
      </p:pic>
    </p:spTree>
    <p:extLst>
      <p:ext uri="{BB962C8B-B14F-4D97-AF65-F5344CB8AC3E}">
        <p14:creationId xmlns:p14="http://schemas.microsoft.com/office/powerpoint/2010/main" val="183638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Table 68"/>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graphicFrame>
        <p:nvGraphicFramePr>
          <p:cNvPr id="67" name="Table 66"/>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2" name="Title 1"/>
          <p:cNvSpPr>
            <a:spLocks noGrp="1"/>
          </p:cNvSpPr>
          <p:nvPr>
            <p:ph type="title"/>
          </p:nvPr>
        </p:nvSpPr>
        <p:spPr/>
        <p:txBody>
          <a:bodyPr/>
          <a:lstStyle/>
          <a:p>
            <a:r>
              <a:rPr lang="en-US" dirty="0" smtClean="0">
                <a:latin typeface="Calibri"/>
                <a:cs typeface="Calibri"/>
              </a:rPr>
              <a:t>Example: Temporal Difference Learning</a:t>
            </a:r>
            <a:endParaRPr lang="en-US" dirty="0">
              <a:latin typeface="Calibri"/>
              <a:cs typeface="Calibri"/>
            </a:endParaRPr>
          </a:p>
        </p:txBody>
      </p:sp>
      <p:sp>
        <p:nvSpPr>
          <p:cNvPr id="14" name="Text Box 13"/>
          <p:cNvSpPr txBox="1">
            <a:spLocks noChangeArrowheads="1"/>
          </p:cNvSpPr>
          <p:nvPr/>
        </p:nvSpPr>
        <p:spPr bwMode="auto">
          <a:xfrm>
            <a:off x="457200" y="5105400"/>
            <a:ext cx="2362200" cy="369332"/>
          </a:xfrm>
          <a:prstGeom prst="rect">
            <a:avLst/>
          </a:prstGeom>
          <a:noFill/>
          <a:ln w="9525">
            <a:noFill/>
            <a:miter lim="800000"/>
            <a:headEnd/>
            <a:tailEnd/>
          </a:ln>
        </p:spPr>
        <p:txBody>
          <a:bodyPr wrap="square">
            <a:spAutoFit/>
          </a:bodyPr>
          <a:lstStyle/>
          <a:p>
            <a:pPr algn="ctr">
              <a:spcBef>
                <a:spcPct val="50000"/>
              </a:spcBef>
            </a:pPr>
            <a:r>
              <a:rPr lang="en-US" i="1" dirty="0" smtClean="0">
                <a:latin typeface="Calibri"/>
                <a:cs typeface="Calibri"/>
                <a:sym typeface="Symbol" pitchFamily="18" charset="2"/>
              </a:rPr>
              <a:t>Assume: </a:t>
            </a:r>
            <a:r>
              <a:rPr lang="en-US" dirty="0" smtClean="0">
                <a:latin typeface="Calibri"/>
                <a:cs typeface="Calibri"/>
                <a:sym typeface="Symbol" pitchFamily="18" charset="2"/>
              </a:rPr>
              <a:t> </a:t>
            </a:r>
            <a:r>
              <a:rPr lang="en-US" dirty="0">
                <a:latin typeface="Calibri"/>
                <a:cs typeface="Calibri"/>
                <a:sym typeface="Symbol" pitchFamily="18" charset="2"/>
              </a:rPr>
              <a:t>= </a:t>
            </a:r>
            <a:r>
              <a:rPr lang="en-US" dirty="0" smtClean="0">
                <a:latin typeface="Calibri"/>
                <a:cs typeface="Calibri"/>
                <a:sym typeface="Symbol" pitchFamily="18" charset="2"/>
              </a:rPr>
              <a:t>1, </a:t>
            </a:r>
            <a:r>
              <a:rPr lang="el-GR" dirty="0" smtClean="0">
                <a:latin typeface="Calibri"/>
                <a:cs typeface="Calibri"/>
                <a:sym typeface="Symbol" pitchFamily="18" charset="2"/>
              </a:rPr>
              <a:t>α</a:t>
            </a:r>
            <a:r>
              <a:rPr lang="en-US" dirty="0" smtClean="0">
                <a:latin typeface="Calibri"/>
                <a:cs typeface="Calibri"/>
                <a:sym typeface="Symbol" pitchFamily="18" charset="2"/>
              </a:rPr>
              <a:t> = 1/2</a:t>
            </a:r>
            <a:endParaRPr lang="en-US" dirty="0">
              <a:latin typeface="Calibri"/>
              <a:cs typeface="Calibri"/>
            </a:endParaRPr>
          </a:p>
        </p:txBody>
      </p:sp>
      <p:sp>
        <p:nvSpPr>
          <p:cNvPr id="15" name="TextBox 14"/>
          <p:cNvSpPr txBox="1"/>
          <p:nvPr/>
        </p:nvSpPr>
        <p:spPr>
          <a:xfrm>
            <a:off x="5334000" y="1447800"/>
            <a:ext cx="4495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Observed Transitions</a:t>
            </a:r>
            <a:endParaRPr lang="en-US" dirty="0">
              <a:solidFill>
                <a:schemeClr val="accent2"/>
              </a:solidFill>
              <a:latin typeface="Calibri"/>
              <a:cs typeface="Calibri"/>
            </a:endParaRPr>
          </a:p>
        </p:txBody>
      </p:sp>
      <p:sp>
        <p:nvSpPr>
          <p:cNvPr id="20" name="Rectangle 19"/>
          <p:cNvSpPr/>
          <p:nvPr/>
        </p:nvSpPr>
        <p:spPr>
          <a:xfrm>
            <a:off x="1774837"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1" name="Rectangle 20"/>
          <p:cNvSpPr/>
          <p:nvPr/>
        </p:nvSpPr>
        <p:spPr>
          <a:xfrm>
            <a:off x="1053869"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1" name="Rounded Rectangle 40"/>
          <p:cNvSpPr/>
          <p:nvPr/>
        </p:nvSpPr>
        <p:spPr>
          <a:xfrm>
            <a:off x="5140568"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B, east, C, -2</a:t>
            </a:r>
            <a:endParaRPr lang="en-US" sz="2400" dirty="0">
              <a:solidFill>
                <a:schemeClr val="tx1"/>
              </a:solidFill>
              <a:latin typeface="Calibri"/>
              <a:cs typeface="Calibri"/>
            </a:endParaRPr>
          </a:p>
        </p:txBody>
      </p:sp>
      <p:graphicFrame>
        <p:nvGraphicFramePr>
          <p:cNvPr id="46" name="Table 45"/>
          <p:cNvGraphicFramePr>
            <a:graphicFrameLocks noGrp="1"/>
          </p:cNvGraphicFramePr>
          <p:nvPr>
            <p:extLst/>
          </p:nvPr>
        </p:nvGraphicFramePr>
        <p:xfrm>
          <a:off x="35052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47" name="Rectangle 46"/>
          <p:cNvSpPr/>
          <p:nvPr/>
        </p:nvSpPr>
        <p:spPr>
          <a:xfrm>
            <a:off x="50145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8" name="Rectangle 47"/>
          <p:cNvSpPr/>
          <p:nvPr/>
        </p:nvSpPr>
        <p:spPr>
          <a:xfrm>
            <a:off x="42935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49" name="Table 48"/>
          <p:cNvGraphicFramePr>
            <a:graphicFrameLocks noGrp="1"/>
          </p:cNvGraphicFramePr>
          <p:nvPr>
            <p:extLst/>
          </p:nvPr>
        </p:nvGraphicFramePr>
        <p:xfrm>
          <a:off x="64770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0" name="Rectangle 49"/>
          <p:cNvSpPr/>
          <p:nvPr/>
        </p:nvSpPr>
        <p:spPr>
          <a:xfrm>
            <a:off x="79863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1" name="Rectangle 50"/>
          <p:cNvSpPr/>
          <p:nvPr/>
        </p:nvSpPr>
        <p:spPr>
          <a:xfrm>
            <a:off x="72653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aphicFrame>
        <p:nvGraphicFramePr>
          <p:cNvPr id="52" name="Table 51"/>
          <p:cNvGraphicFramePr>
            <a:graphicFrameLocks noGrp="1"/>
          </p:cNvGraphicFramePr>
          <p:nvPr>
            <p:extLst/>
          </p:nvPr>
        </p:nvGraphicFramePr>
        <p:xfrm>
          <a:off x="9448800" y="2714487"/>
          <a:ext cx="2187564" cy="2086113"/>
        </p:xfrm>
        <a:graphic>
          <a:graphicData uri="http://schemas.openxmlformats.org/drawingml/2006/table">
            <a:tbl>
              <a:tblPr firstRow="1" bandRow="1">
                <a:tableStyleId>{5C22544A-7EE6-4342-B048-85BDC9FD1C3A}</a:tableStyleId>
              </a:tblPr>
              <a:tblGrid>
                <a:gridCol w="729188"/>
                <a:gridCol w="729188"/>
                <a:gridCol w="729188"/>
              </a:tblGrid>
              <a:tr h="695371">
                <a:tc>
                  <a:txBody>
                    <a:bodyPr/>
                    <a:lstStyle/>
                    <a:p>
                      <a:pPr algn="ct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0</a:t>
                      </a:r>
                      <a:endParaRPr lang="en-US" sz="23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371">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-1</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2600" b="0" dirty="0" smtClean="0">
                          <a:solidFill>
                            <a:schemeClr val="tx1"/>
                          </a:solidFill>
                          <a:latin typeface="Calibri" pitchFamily="34" charset="0"/>
                        </a:rPr>
                        <a:t>3</a:t>
                      </a:r>
                      <a:endParaRPr lang="en-US" sz="2600" b="0" dirty="0">
                        <a:solidFill>
                          <a:schemeClr val="tx1"/>
                        </a:solidFill>
                        <a:latin typeface="Calibri" pitchFamily="34" charset="0"/>
                      </a:endParaRP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smtClean="0">
                          <a:ln>
                            <a:noFill/>
                          </a:ln>
                          <a:solidFill>
                            <a:schemeClr val="tx1"/>
                          </a:solidFill>
                          <a:effectLst/>
                          <a:uLnTx/>
                          <a:uFillTx/>
                          <a:latin typeface="Calibri" pitchFamily="34" charset="0"/>
                          <a:ea typeface="+mn-ea"/>
                          <a:cs typeface="+mn-cs"/>
                        </a:rPr>
                        <a:t>8</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371">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0</a:t>
                      </a:r>
                    </a:p>
                  </a:txBody>
                  <a:tcPr marL="68481" marR="68481" marT="34241" marB="34241"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500" b="0" dirty="0">
                        <a:solidFill>
                          <a:schemeClr val="tx1"/>
                        </a:solidFill>
                        <a:latin typeface="Calibri" pitchFamily="34" charset="0"/>
                      </a:endParaRPr>
                    </a:p>
                  </a:txBody>
                  <a:tcPr marL="68481" marR="68481" marT="34241" marB="34241">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sp>
        <p:nvSpPr>
          <p:cNvPr id="53" name="Rectangle 52"/>
          <p:cNvSpPr/>
          <p:nvPr/>
        </p:nvSpPr>
        <p:spPr>
          <a:xfrm>
            <a:off x="10958146" y="3470031"/>
            <a:ext cx="633046" cy="58908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4" name="Rectangle 53"/>
          <p:cNvSpPr/>
          <p:nvPr/>
        </p:nvSpPr>
        <p:spPr>
          <a:xfrm>
            <a:off x="10237178" y="2775439"/>
            <a:ext cx="614318" cy="5738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56" name="Rounded Rectangle 55"/>
          <p:cNvSpPr/>
          <p:nvPr/>
        </p:nvSpPr>
        <p:spPr>
          <a:xfrm>
            <a:off x="8109440" y="2057400"/>
            <a:ext cx="1905000" cy="5334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libri"/>
                <a:cs typeface="Calibri"/>
              </a:rPr>
              <a:t>C, east, D, -2</a:t>
            </a:r>
            <a:endParaRPr lang="en-US" sz="2400" dirty="0">
              <a:solidFill>
                <a:schemeClr val="tx1"/>
              </a:solidFill>
              <a:latin typeface="Calibri"/>
              <a:cs typeface="Calibri"/>
            </a:endParaRPr>
          </a:p>
        </p:txBody>
      </p:sp>
      <p:graphicFrame>
        <p:nvGraphicFramePr>
          <p:cNvPr id="57" name="Table 56"/>
          <p:cNvGraphicFramePr>
            <a:graphicFrameLocks noGrp="1"/>
          </p:cNvGraphicFramePr>
          <p:nvPr>
            <p:extLst/>
          </p:nvPr>
        </p:nvGraphicFramePr>
        <p:xfrm>
          <a:off x="533400" y="2713891"/>
          <a:ext cx="2224455" cy="2086710"/>
        </p:xfrm>
        <a:graphic>
          <a:graphicData uri="http://schemas.openxmlformats.org/drawingml/2006/table">
            <a:tbl>
              <a:tblPr firstRow="1" bandRow="1">
                <a:tableStyleId>{5C22544A-7EE6-4342-B048-85BDC9FD1C3A}</a:tableStyleId>
              </a:tblPr>
              <a:tblGrid>
                <a:gridCol w="741485"/>
                <a:gridCol w="741485"/>
                <a:gridCol w="741485"/>
              </a:tblGrid>
              <a:tr h="695570">
                <a:tc>
                  <a:txBody>
                    <a:bodyPr/>
                    <a:lstStyle/>
                    <a:p>
                      <a:pPr algn="ct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chemeClr val="bg2"/>
                          </a:solidFill>
                          <a:effectLst/>
                          <a:uLnTx/>
                          <a:uFillTx/>
                          <a:latin typeface="Calibri" pitchFamily="34" charset="0"/>
                          <a:ea typeface="+mn-ea"/>
                          <a:cs typeface="+mn-cs"/>
                        </a:rPr>
                        <a:t>A</a:t>
                      </a:r>
                      <a:endParaRPr lang="en-US" sz="25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r h="69557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B</a:t>
                      </a: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chemeClr val="bg2"/>
                          </a:solidFill>
                          <a:effectLst/>
                          <a:uLnTx/>
                          <a:uFillTx/>
                          <a:latin typeface="Calibri" pitchFamily="34" charset="0"/>
                          <a:ea typeface="+mn-ea"/>
                          <a:cs typeface="+mn-cs"/>
                        </a:rPr>
                        <a:t>C</a:t>
                      </a:r>
                      <a:endParaRPr lang="en-US" sz="2900" dirty="0">
                        <a:solidFill>
                          <a:schemeClr val="bg2"/>
                        </a:solidFill>
                        <a:latin typeface="Calibri" pitchFamily="34" charset="0"/>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smtClean="0">
                          <a:ln>
                            <a:noFill/>
                          </a:ln>
                          <a:solidFill>
                            <a:srgbClr val="808080"/>
                          </a:solidFill>
                          <a:effectLst/>
                          <a:uLnTx/>
                          <a:uFillTx/>
                          <a:latin typeface="Calibri" pitchFamily="34" charset="0"/>
                          <a:ea typeface="+mn-ea"/>
                          <a:cs typeface="+mn-cs"/>
                        </a:rPr>
                        <a:t>D</a:t>
                      </a:r>
                      <a:endParaRPr kumimoji="0" lang="en-US" sz="2500" b="0" i="0" u="none" strike="noStrike" kern="1200" cap="none" spc="0" normalizeH="0" baseline="0" noProof="0" dirty="0" smtClean="0">
                        <a:ln>
                          <a:noFill/>
                        </a:ln>
                        <a:solidFill>
                          <a:schemeClr val="tx1"/>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r>
              <a:tr h="695570">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smtClean="0">
                          <a:ln>
                            <a:noFill/>
                          </a:ln>
                          <a:solidFill>
                            <a:srgbClr val="808080"/>
                          </a:solidFill>
                          <a:effectLst/>
                          <a:uLnTx/>
                          <a:uFillTx/>
                          <a:latin typeface="Calibri" pitchFamily="34" charset="0"/>
                          <a:ea typeface="+mn-ea"/>
                          <a:cs typeface="+mn-cs"/>
                        </a:rPr>
                        <a:t>E</a:t>
                      </a:r>
                      <a:endParaRPr kumimoji="0" lang="en-US" sz="2900" b="0" i="0" u="none" strike="noStrike" kern="1200" cap="none" spc="0" normalizeH="0" baseline="0" noProof="0" dirty="0" smtClean="0">
                        <a:ln>
                          <a:noFill/>
                        </a:ln>
                        <a:solidFill>
                          <a:srgbClr val="808080"/>
                        </a:solidFill>
                        <a:effectLst/>
                        <a:uLnTx/>
                        <a:uFillTx/>
                        <a:latin typeface="Calibri" pitchFamily="34" charset="0"/>
                        <a:ea typeface="+mn-ea"/>
                        <a:cs typeface="+mn-cs"/>
                      </a:endParaRPr>
                    </a:p>
                  </a:txBody>
                  <a:tcPr marL="49353" marR="49353" marT="24677" marB="24677"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lang="en-US" sz="1200" dirty="0">
                        <a:latin typeface="Calibri" pitchFamily="34" charset="0"/>
                      </a:endParaRPr>
                    </a:p>
                  </a:txBody>
                  <a:tcPr marL="49353" marR="49353" marT="24677" marB="2467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r>
            </a:tbl>
          </a:graphicData>
        </a:graphic>
      </p:graphicFrame>
      <p:cxnSp>
        <p:nvCxnSpPr>
          <p:cNvPr id="59" name="Straight Connector 58"/>
          <p:cNvCxnSpPr/>
          <p:nvPr/>
        </p:nvCxnSpPr>
        <p:spPr>
          <a:xfrm>
            <a:off x="3141784" y="1066800"/>
            <a:ext cx="0" cy="5791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3400" y="1447800"/>
            <a:ext cx="2209800" cy="523220"/>
          </a:xfrm>
          <a:prstGeom prst="rect">
            <a:avLst/>
          </a:prstGeom>
          <a:noFill/>
        </p:spPr>
        <p:txBody>
          <a:bodyPr wrap="square" rtlCol="0">
            <a:spAutoFit/>
          </a:bodyPr>
          <a:lstStyle/>
          <a:p>
            <a:pPr algn="ctr"/>
            <a:r>
              <a:rPr lang="en-US" sz="2800" dirty="0" smtClean="0">
                <a:solidFill>
                  <a:schemeClr val="accent2"/>
                </a:solidFill>
                <a:latin typeface="Calibri"/>
                <a:cs typeface="Calibri"/>
              </a:rPr>
              <a:t>States</a:t>
            </a:r>
            <a:endParaRPr lang="en-US" dirty="0">
              <a:solidFill>
                <a:schemeClr val="accent2"/>
              </a:solidFill>
              <a:latin typeface="Calibri"/>
              <a:cs typeface="Calibri"/>
            </a:endParaRPr>
          </a:p>
        </p:txBody>
      </p:sp>
      <p:sp>
        <p:nvSpPr>
          <p:cNvPr id="61" name="Oval 60"/>
          <p:cNvSpPr/>
          <p:nvPr/>
        </p:nvSpPr>
        <p:spPr>
          <a:xfrm>
            <a:off x="360777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2" name="Oval 61"/>
          <p:cNvSpPr/>
          <p:nvPr/>
        </p:nvSpPr>
        <p:spPr>
          <a:xfrm>
            <a:off x="7297616"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3" name="Oval 62"/>
          <p:cNvSpPr/>
          <p:nvPr/>
        </p:nvSpPr>
        <p:spPr>
          <a:xfrm>
            <a:off x="11016760" y="3859824"/>
            <a:ext cx="152400" cy="152400"/>
          </a:xfrm>
          <a:prstGeom prst="ellipse">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66" name="Picture 65" descr="txp_fig"/>
          <p:cNvPicPr>
            <a:picLocks noChangeAspect="1"/>
          </p:cNvPicPr>
          <p:nvPr>
            <p:custDataLst>
              <p:tags r:id="rId1"/>
            </p:custDataLst>
          </p:nvPr>
        </p:nvPicPr>
        <p:blipFill>
          <a:blip r:embed="rId3" cstate="print"/>
          <a:stretch>
            <a:fillRect/>
          </a:stretch>
        </p:blipFill>
        <p:spPr bwMode="auto">
          <a:xfrm>
            <a:off x="3810284" y="5486400"/>
            <a:ext cx="7506717" cy="465736"/>
          </a:xfrm>
          <a:prstGeom prst="rect">
            <a:avLst/>
          </a:prstGeom>
          <a:noFill/>
          <a:ln/>
          <a:effectLst/>
        </p:spPr>
      </p:pic>
    </p:spTree>
    <p:extLst>
      <p:ext uri="{BB962C8B-B14F-4D97-AF65-F5344CB8AC3E}">
        <p14:creationId xmlns:p14="http://schemas.microsoft.com/office/powerpoint/2010/main" val="4367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animBg="1"/>
      <p:bldP spid="47" grpId="0" animBg="1"/>
      <p:bldP spid="48" grpId="0" animBg="1"/>
      <p:bldP spid="50" grpId="0" animBg="1"/>
      <p:bldP spid="51" grpId="0" animBg="1"/>
      <p:bldP spid="53" grpId="0" animBg="1"/>
      <p:bldP spid="54" grpId="0" animBg="1"/>
      <p:bldP spid="56" grpId="0" animBg="1"/>
      <p:bldP spid="61" grpId="0" animBg="1"/>
      <p:bldP spid="62" grpId="0" animBg="1"/>
      <p:bldP spid="6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z="4000" smtClean="0">
                <a:latin typeface="Calibri"/>
                <a:cs typeface="Calibri"/>
              </a:rPr>
              <a:t>Problems with TD Value Learning</a:t>
            </a:r>
          </a:p>
        </p:txBody>
      </p:sp>
      <p:sp>
        <p:nvSpPr>
          <p:cNvPr id="18435" name="Rectangle 3"/>
          <p:cNvSpPr>
            <a:spLocks noGrp="1" noChangeArrowheads="1"/>
          </p:cNvSpPr>
          <p:nvPr>
            <p:ph idx="1"/>
          </p:nvPr>
        </p:nvSpPr>
        <p:spPr>
          <a:xfrm>
            <a:off x="381000" y="1447800"/>
            <a:ext cx="11277600" cy="4800600"/>
          </a:xfrm>
        </p:spPr>
        <p:txBody>
          <a:bodyPr/>
          <a:lstStyle/>
          <a:p>
            <a:r>
              <a:rPr lang="en-US" sz="2800" dirty="0" smtClean="0">
                <a:latin typeface="Calibri"/>
                <a:cs typeface="Calibri"/>
              </a:rPr>
              <a:t>TD value leaning is a model-free way to do policy evaluation, mimicking Bellman updates with running sample averages</a:t>
            </a:r>
          </a:p>
          <a:p>
            <a:r>
              <a:rPr lang="en-US" sz="2800" dirty="0" smtClean="0">
                <a:latin typeface="Calibri"/>
                <a:cs typeface="Calibri"/>
              </a:rPr>
              <a:t>However, if we want to turn values into a (new) policy, we’re sunk:</a:t>
            </a: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endParaRPr lang="en-US" sz="2800" dirty="0" smtClean="0">
              <a:latin typeface="Calibri"/>
              <a:cs typeface="Calibri"/>
            </a:endParaRPr>
          </a:p>
          <a:p>
            <a:r>
              <a:rPr lang="en-US" sz="2800" dirty="0" smtClean="0">
                <a:latin typeface="Calibri"/>
                <a:cs typeface="Calibri"/>
              </a:rPr>
              <a:t>Idea: learn Q-values, not values</a:t>
            </a:r>
          </a:p>
          <a:p>
            <a:r>
              <a:rPr lang="en-US" sz="2800" dirty="0" smtClean="0">
                <a:latin typeface="Calibri"/>
                <a:cs typeface="Calibri"/>
              </a:rPr>
              <a:t>Makes action selection model-free too!</a:t>
            </a:r>
          </a:p>
        </p:txBody>
      </p:sp>
      <p:pic>
        <p:nvPicPr>
          <p:cNvPr id="46" name="Picture 45" descr="txp_fig"/>
          <p:cNvPicPr>
            <a:picLocks noChangeAspect="1"/>
          </p:cNvPicPr>
          <p:nvPr>
            <p:custDataLst>
              <p:tags r:id="rId1"/>
            </p:custDataLst>
          </p:nvPr>
        </p:nvPicPr>
        <p:blipFill>
          <a:blip r:embed="rId4" cstate="print"/>
          <a:stretch>
            <a:fillRect/>
          </a:stretch>
        </p:blipFill>
        <p:spPr bwMode="auto">
          <a:xfrm>
            <a:off x="1676400" y="3229431"/>
            <a:ext cx="3271411" cy="450236"/>
          </a:xfrm>
          <a:prstGeom prst="rect">
            <a:avLst/>
          </a:prstGeom>
          <a:noFill/>
          <a:ln/>
          <a:effectLst/>
        </p:spPr>
      </p:pic>
      <p:pic>
        <p:nvPicPr>
          <p:cNvPr id="45" name="Picture 44" descr="txp_fig"/>
          <p:cNvPicPr>
            <a:picLocks noChangeAspect="1"/>
          </p:cNvPicPr>
          <p:nvPr>
            <p:custDataLst>
              <p:tags r:id="rId2"/>
            </p:custDataLst>
          </p:nvPr>
        </p:nvPicPr>
        <p:blipFill>
          <a:blip r:embed="rId5" cstate="print"/>
          <a:stretch>
            <a:fillRect/>
          </a:stretch>
        </p:blipFill>
        <p:spPr bwMode="auto">
          <a:xfrm>
            <a:off x="1676400" y="3978731"/>
            <a:ext cx="5323955" cy="593269"/>
          </a:xfrm>
          <a:prstGeom prst="rect">
            <a:avLst/>
          </a:prstGeom>
          <a:noFill/>
          <a:ln/>
          <a:effectLst/>
        </p:spPr>
      </p:pic>
      <p:grpSp>
        <p:nvGrpSpPr>
          <p:cNvPr id="26" name="Group 4"/>
          <p:cNvGrpSpPr>
            <a:grpSpLocks/>
          </p:cNvGrpSpPr>
          <p:nvPr/>
        </p:nvGrpSpPr>
        <p:grpSpPr bwMode="auto">
          <a:xfrm>
            <a:off x="8153400" y="3189014"/>
            <a:ext cx="3048000" cy="2754586"/>
            <a:chOff x="2400" y="1401"/>
            <a:chExt cx="1392" cy="1258"/>
          </a:xfrm>
        </p:grpSpPr>
        <p:sp>
          <p:nvSpPr>
            <p:cNvPr id="2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28" name="Group 6"/>
            <p:cNvGrpSpPr>
              <a:grpSpLocks/>
            </p:cNvGrpSpPr>
            <p:nvPr/>
          </p:nvGrpSpPr>
          <p:grpSpPr bwMode="auto">
            <a:xfrm>
              <a:off x="2529" y="1617"/>
              <a:ext cx="1263" cy="361"/>
              <a:chOff x="1584" y="1680"/>
              <a:chExt cx="2352" cy="336"/>
            </a:xfrm>
          </p:grpSpPr>
          <p:sp>
            <p:nvSpPr>
              <p:cNvPr id="41"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3"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4"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2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30" name="Group 12"/>
            <p:cNvGrpSpPr>
              <a:grpSpLocks/>
            </p:cNvGrpSpPr>
            <p:nvPr/>
          </p:nvGrpSpPr>
          <p:grpSpPr bwMode="auto">
            <a:xfrm>
              <a:off x="2400" y="2107"/>
              <a:ext cx="1057" cy="386"/>
              <a:chOff x="1536" y="2400"/>
              <a:chExt cx="1584" cy="624"/>
            </a:xfrm>
          </p:grpSpPr>
          <p:sp>
            <p:nvSpPr>
              <p:cNvPr id="3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31"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3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34"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3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16463230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Reinforcement Learning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5268" y="1447800"/>
            <a:ext cx="4541755" cy="2362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4807" y="2365131"/>
            <a:ext cx="4805638" cy="2816469"/>
          </a:xfrm>
          <a:prstGeom prst="rect">
            <a:avLst/>
          </a:prstGeom>
          <a:noFill/>
        </p:spPr>
      </p:pic>
      <p:pic>
        <p:nvPicPr>
          <p:cNvPr id="3891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46192" y="4038600"/>
            <a:ext cx="4338616" cy="2263626"/>
          </a:xfrm>
          <a:prstGeom prst="rect">
            <a:avLst/>
          </a:prstGeom>
          <a:noFill/>
        </p:spPr>
      </p:pic>
    </p:spTree>
    <p:extLst>
      <p:ext uri="{BB962C8B-B14F-4D97-AF65-F5344CB8AC3E}">
        <p14:creationId xmlns:p14="http://schemas.microsoft.com/office/powerpoint/2010/main" val="15715547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Active Reinforcement Learning</a:t>
            </a:r>
          </a:p>
        </p:txBody>
      </p:sp>
      <p:sp>
        <p:nvSpPr>
          <p:cNvPr id="19459" name="Rectangle 3"/>
          <p:cNvSpPr>
            <a:spLocks noGrp="1" noChangeArrowheads="1"/>
          </p:cNvSpPr>
          <p:nvPr>
            <p:ph idx="1"/>
          </p:nvPr>
        </p:nvSpPr>
        <p:spPr>
          <a:xfrm>
            <a:off x="228600" y="1371600"/>
            <a:ext cx="10210800" cy="4525962"/>
          </a:xfrm>
        </p:spPr>
        <p:txBody>
          <a:bodyPr/>
          <a:lstStyle/>
          <a:p>
            <a:pPr>
              <a:lnSpc>
                <a:spcPct val="90000"/>
              </a:lnSpc>
            </a:pPr>
            <a:r>
              <a:rPr lang="en-US" sz="2800" dirty="0" smtClean="0"/>
              <a:t>Full reinforcement learning: optimal policies (like value iteration)</a:t>
            </a:r>
          </a:p>
          <a:p>
            <a:pPr lvl="1">
              <a:lnSpc>
                <a:spcPct val="90000"/>
              </a:lnSpc>
            </a:pPr>
            <a:r>
              <a:rPr lang="en-US" sz="2400" dirty="0" smtClean="0"/>
              <a:t>You don’t know the transitions T(</a:t>
            </a:r>
            <a:r>
              <a:rPr lang="en-US" sz="2400" dirty="0" err="1" smtClean="0"/>
              <a:t>s,a,s</a:t>
            </a:r>
            <a:r>
              <a:rPr lang="en-US" sz="2400" dirty="0" smtClean="0"/>
              <a:t>’)</a:t>
            </a:r>
          </a:p>
          <a:p>
            <a:pPr lvl="1">
              <a:lnSpc>
                <a:spcPct val="90000"/>
              </a:lnSpc>
            </a:pPr>
            <a:r>
              <a:rPr lang="en-US" sz="2400" dirty="0" smtClean="0"/>
              <a:t>You don’t know the rewards R(</a:t>
            </a:r>
            <a:r>
              <a:rPr lang="en-US" sz="2400" dirty="0" err="1" smtClean="0"/>
              <a:t>s,a,s</a:t>
            </a:r>
            <a:r>
              <a:rPr lang="en-US" sz="2400" dirty="0" smtClean="0"/>
              <a:t>’)</a:t>
            </a:r>
          </a:p>
          <a:p>
            <a:pPr lvl="1">
              <a:lnSpc>
                <a:spcPct val="90000"/>
              </a:lnSpc>
            </a:pPr>
            <a:r>
              <a:rPr lang="en-US" sz="2400" dirty="0" smtClean="0"/>
              <a:t>You choose the actions now</a:t>
            </a:r>
            <a:endParaRPr lang="en-US" sz="2400" dirty="0" smtClean="0">
              <a:sym typeface="Symbol" pitchFamily="18" charset="2"/>
            </a:endParaRPr>
          </a:p>
          <a:p>
            <a:pPr lvl="1">
              <a:lnSpc>
                <a:spcPct val="90000"/>
              </a:lnSpc>
            </a:pPr>
            <a:r>
              <a:rPr lang="en-US" sz="2400" dirty="0" smtClean="0">
                <a:solidFill>
                  <a:srgbClr val="CC0000"/>
                </a:solidFill>
              </a:rPr>
              <a:t>Goal: learn the optimal policy / values</a:t>
            </a:r>
          </a:p>
          <a:p>
            <a:pPr lvl="1">
              <a:lnSpc>
                <a:spcPct val="90000"/>
              </a:lnSpc>
            </a:pPr>
            <a:endParaRPr lang="en-US" sz="2400" dirty="0" smtClean="0"/>
          </a:p>
          <a:p>
            <a:pPr>
              <a:lnSpc>
                <a:spcPct val="90000"/>
              </a:lnSpc>
            </a:pPr>
            <a:r>
              <a:rPr lang="en-US" sz="2800" dirty="0" smtClean="0"/>
              <a:t>In this case:</a:t>
            </a:r>
          </a:p>
          <a:p>
            <a:pPr lvl="1">
              <a:lnSpc>
                <a:spcPct val="90000"/>
              </a:lnSpc>
            </a:pPr>
            <a:r>
              <a:rPr lang="en-US" sz="2400" dirty="0" smtClean="0"/>
              <a:t>Learner makes choices!</a:t>
            </a:r>
          </a:p>
          <a:p>
            <a:pPr lvl="1">
              <a:lnSpc>
                <a:spcPct val="90000"/>
              </a:lnSpc>
            </a:pPr>
            <a:r>
              <a:rPr lang="en-US" sz="2400" dirty="0" smtClean="0"/>
              <a:t>Fundamental tradeoff: exploration vs. exploitation</a:t>
            </a:r>
          </a:p>
          <a:p>
            <a:pPr lvl="1">
              <a:lnSpc>
                <a:spcPct val="90000"/>
              </a:lnSpc>
            </a:pPr>
            <a:r>
              <a:rPr lang="en-US" sz="2400" dirty="0" smtClean="0"/>
              <a:t>This is NOT offline planning!  You actually take actions in the world and find out what happens…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35228" y="2133600"/>
            <a:ext cx="4239685" cy="2049891"/>
          </a:xfrm>
          <a:prstGeom prst="rect">
            <a:avLst/>
          </a:prstGeom>
          <a:noFill/>
        </p:spPr>
      </p:pic>
    </p:spTree>
    <p:extLst>
      <p:ext uri="{BB962C8B-B14F-4D97-AF65-F5344CB8AC3E}">
        <p14:creationId xmlns:p14="http://schemas.microsoft.com/office/powerpoint/2010/main" val="19743053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Calibri"/>
                <a:cs typeface="Calibri"/>
                <a:sym typeface="Symbol" pitchFamily="18" charset="2"/>
              </a:rPr>
              <a:t>Detour: Q-Value Iteration</a:t>
            </a:r>
          </a:p>
        </p:txBody>
      </p:sp>
      <p:sp>
        <p:nvSpPr>
          <p:cNvPr id="1757187" name="Rectangle 3"/>
          <p:cNvSpPr>
            <a:spLocks noGrp="1" noChangeArrowheads="1"/>
          </p:cNvSpPr>
          <p:nvPr>
            <p:ph idx="1"/>
          </p:nvPr>
        </p:nvSpPr>
        <p:spPr>
          <a:xfrm>
            <a:off x="457200" y="1447800"/>
            <a:ext cx="11277600" cy="4800600"/>
          </a:xfrm>
        </p:spPr>
        <p:txBody>
          <a:bodyPr/>
          <a:lstStyle/>
          <a:p>
            <a:pPr>
              <a:lnSpc>
                <a:spcPct val="80000"/>
              </a:lnSpc>
            </a:pPr>
            <a:r>
              <a:rPr lang="en-US" sz="2400" dirty="0" smtClean="0">
                <a:latin typeface="Calibri"/>
                <a:cs typeface="Calibri"/>
              </a:rPr>
              <a:t>Value iteration: find successive (depth-limited) values</a:t>
            </a:r>
          </a:p>
          <a:p>
            <a:pPr lvl="1">
              <a:lnSpc>
                <a:spcPct val="80000"/>
              </a:lnSpc>
            </a:pPr>
            <a:r>
              <a:rPr lang="en-US" sz="2000" dirty="0" smtClean="0">
                <a:latin typeface="Calibri"/>
                <a:cs typeface="Calibri"/>
              </a:rPr>
              <a:t>Start with V</a:t>
            </a:r>
            <a:r>
              <a:rPr lang="en-US" sz="2000" baseline="-25000" dirty="0" smtClean="0">
                <a:latin typeface="Calibri"/>
                <a:cs typeface="Calibri"/>
              </a:rPr>
              <a:t>0</a:t>
            </a:r>
            <a:r>
              <a:rPr lang="en-US" sz="2000" dirty="0" smtClean="0">
                <a:latin typeface="Calibri"/>
                <a:cs typeface="Calibri"/>
              </a:rPr>
              <a:t>(s)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V</a:t>
            </a:r>
            <a:r>
              <a:rPr lang="en-US" sz="2000" baseline="-25000" dirty="0" err="1" smtClean="0">
                <a:latin typeface="Calibri"/>
                <a:cs typeface="Calibri"/>
              </a:rPr>
              <a:t>k</a:t>
            </a:r>
            <a:r>
              <a:rPr lang="en-US" sz="2000" dirty="0" smtClean="0">
                <a:latin typeface="Calibri"/>
                <a:cs typeface="Calibri"/>
              </a:rPr>
              <a:t>, calculate the depth k+1 values for all states:</a:t>
            </a: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lvl="1">
              <a:lnSpc>
                <a:spcPct val="80000"/>
              </a:lnSpc>
            </a:pPr>
            <a:endParaRPr lang="en-US" sz="2000" dirty="0" smtClean="0">
              <a:latin typeface="Calibri"/>
              <a:cs typeface="Calibri"/>
            </a:endParaRPr>
          </a:p>
          <a:p>
            <a:pPr>
              <a:lnSpc>
                <a:spcPct val="80000"/>
              </a:lnSpc>
            </a:pPr>
            <a:endParaRPr lang="en-US" sz="2400" dirty="0" smtClean="0">
              <a:latin typeface="Calibri"/>
              <a:cs typeface="Calibri"/>
            </a:endParaRPr>
          </a:p>
          <a:p>
            <a:pPr>
              <a:lnSpc>
                <a:spcPct val="80000"/>
              </a:lnSpc>
            </a:pPr>
            <a:r>
              <a:rPr lang="en-US" sz="2400" dirty="0" smtClean="0">
                <a:latin typeface="Calibri"/>
                <a:cs typeface="Calibri"/>
              </a:rPr>
              <a:t>But Q-values are more useful, so compute them instead</a:t>
            </a:r>
          </a:p>
          <a:p>
            <a:pPr lvl="1">
              <a:lnSpc>
                <a:spcPct val="80000"/>
              </a:lnSpc>
            </a:pPr>
            <a:r>
              <a:rPr lang="en-US" sz="2000" dirty="0" smtClean="0">
                <a:latin typeface="Calibri"/>
                <a:cs typeface="Calibri"/>
              </a:rPr>
              <a:t>Start with Q</a:t>
            </a:r>
            <a:r>
              <a:rPr lang="en-US" sz="2000" baseline="-25000" dirty="0" smtClean="0">
                <a:latin typeface="Calibri"/>
                <a:cs typeface="Calibri"/>
              </a:rPr>
              <a:t>0</a:t>
            </a:r>
            <a:r>
              <a:rPr lang="en-US" sz="2000" dirty="0" smtClean="0">
                <a:latin typeface="Calibri"/>
                <a:cs typeface="Calibri"/>
              </a:rPr>
              <a:t>(</a:t>
            </a:r>
            <a:r>
              <a:rPr lang="en-US" sz="2000" dirty="0" err="1" smtClean="0">
                <a:latin typeface="Calibri"/>
                <a:cs typeface="Calibri"/>
              </a:rPr>
              <a:t>s,a</a:t>
            </a:r>
            <a:r>
              <a:rPr lang="en-US" sz="2000" dirty="0" smtClean="0">
                <a:latin typeface="Calibri"/>
                <a:cs typeface="Calibri"/>
              </a:rPr>
              <a:t>) = 0, which we know is right</a:t>
            </a:r>
          </a:p>
          <a:p>
            <a:pPr lvl="1">
              <a:lnSpc>
                <a:spcPct val="80000"/>
              </a:lnSpc>
            </a:pPr>
            <a:r>
              <a:rPr lang="en-US" sz="2000" dirty="0" smtClean="0">
                <a:latin typeface="Calibri"/>
                <a:cs typeface="Calibri"/>
              </a:rPr>
              <a:t>Given </a:t>
            </a:r>
            <a:r>
              <a:rPr lang="en-US" sz="2000" dirty="0" err="1" smtClean="0">
                <a:latin typeface="Calibri"/>
                <a:cs typeface="Calibri"/>
              </a:rPr>
              <a:t>Q</a:t>
            </a:r>
            <a:r>
              <a:rPr lang="en-US" sz="2000" baseline="-25000" dirty="0" err="1" smtClean="0">
                <a:latin typeface="Calibri"/>
                <a:cs typeface="Calibri"/>
              </a:rPr>
              <a:t>k</a:t>
            </a:r>
            <a:r>
              <a:rPr lang="en-US" sz="2000" dirty="0" smtClean="0">
                <a:latin typeface="Calibri"/>
                <a:cs typeface="Calibri"/>
              </a:rPr>
              <a:t>, calculate the depth k+1 q-values for all q-states:</a:t>
            </a:r>
            <a:endParaRPr lang="en-US" sz="2400" dirty="0" smtClean="0">
              <a:latin typeface="Calibri"/>
              <a:cs typeface="Calibri"/>
            </a:endParaRP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1633804" y="2662235"/>
            <a:ext cx="7265452" cy="690790"/>
          </a:xfrm>
          <a:prstGeom prst="rect">
            <a:avLst/>
          </a:prstGeom>
          <a:noFill/>
          <a:ln/>
          <a:effectLst/>
        </p:spPr>
      </p:pic>
      <p:sp>
        <p:nvSpPr>
          <p:cNvPr id="20486" name="Line 17"/>
          <p:cNvSpPr>
            <a:spLocks noChangeShapeType="1"/>
          </p:cNvSpPr>
          <p:nvPr/>
        </p:nvSpPr>
        <p:spPr bwMode="auto">
          <a:xfrm flipH="1">
            <a:off x="6172200" y="3538538"/>
            <a:ext cx="307975" cy="612775"/>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pic>
        <p:nvPicPr>
          <p:cNvPr id="10" name="Picture 9" descr="txp_fig"/>
          <p:cNvPicPr>
            <a:picLocks noChangeAspect="1"/>
          </p:cNvPicPr>
          <p:nvPr>
            <p:custDataLst>
              <p:tags r:id="rId2"/>
            </p:custDataLst>
          </p:nvPr>
        </p:nvPicPr>
        <p:blipFill>
          <a:blip r:embed="rId5" cstate="print"/>
          <a:stretch>
            <a:fillRect/>
          </a:stretch>
        </p:blipFill>
        <p:spPr bwMode="auto">
          <a:xfrm>
            <a:off x="1663952" y="5026025"/>
            <a:ext cx="8165848" cy="765520"/>
          </a:xfrm>
          <a:prstGeom prst="rect">
            <a:avLst/>
          </a:prstGeom>
          <a:noFill/>
          <a:ln/>
          <a:effectLst/>
        </p:spPr>
      </p:pic>
    </p:spTree>
    <p:extLst>
      <p:ext uri="{BB962C8B-B14F-4D97-AF65-F5344CB8AC3E}">
        <p14:creationId xmlns:p14="http://schemas.microsoft.com/office/powerpoint/2010/main" val="13795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718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7187">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Q-Learning</a:t>
            </a:r>
          </a:p>
        </p:txBody>
      </p:sp>
      <p:sp>
        <p:nvSpPr>
          <p:cNvPr id="1810435" name="Rectangle 3"/>
          <p:cNvSpPr>
            <a:spLocks noGrp="1" noChangeArrowheads="1"/>
          </p:cNvSpPr>
          <p:nvPr>
            <p:ph idx="1"/>
          </p:nvPr>
        </p:nvSpPr>
        <p:spPr>
          <a:xfrm>
            <a:off x="457200" y="1219200"/>
            <a:ext cx="8229600" cy="4525963"/>
          </a:xfrm>
        </p:spPr>
        <p:txBody>
          <a:bodyPr/>
          <a:lstStyle/>
          <a:p>
            <a:r>
              <a:rPr lang="en-US" sz="2800" dirty="0" smtClean="0"/>
              <a:t>Q-Learning: sample-based Q-value iteration</a:t>
            </a:r>
          </a:p>
          <a:p>
            <a:pPr lvl="1"/>
            <a:endParaRPr lang="en-US" sz="2400" dirty="0" smtClean="0"/>
          </a:p>
          <a:p>
            <a:pPr lvl="1"/>
            <a:endParaRPr lang="en-US" sz="2400" dirty="0" smtClean="0"/>
          </a:p>
          <a:p>
            <a:r>
              <a:rPr lang="en-US" sz="2800" dirty="0" smtClean="0"/>
              <a:t>Learn Q(</a:t>
            </a:r>
            <a:r>
              <a:rPr lang="en-US" sz="2800" dirty="0" err="1" smtClean="0"/>
              <a:t>s,a</a:t>
            </a:r>
            <a:r>
              <a:rPr lang="en-US" sz="2800" dirty="0" smtClean="0"/>
              <a:t>) values as you go</a:t>
            </a:r>
          </a:p>
          <a:p>
            <a:pPr lvl="1"/>
            <a:r>
              <a:rPr lang="en-US" sz="2400" dirty="0" smtClean="0"/>
              <a:t>Receive a sample (</a:t>
            </a:r>
            <a:r>
              <a:rPr lang="en-US" sz="2400" dirty="0" err="1" smtClean="0"/>
              <a:t>s,a,s’,r</a:t>
            </a:r>
            <a:r>
              <a:rPr lang="en-US" sz="2400" dirty="0" smtClean="0"/>
              <a:t>)</a:t>
            </a:r>
          </a:p>
          <a:p>
            <a:pPr lvl="1"/>
            <a:r>
              <a:rPr lang="en-US" sz="2400" dirty="0" smtClean="0"/>
              <a:t>Consider your old estimate:</a:t>
            </a:r>
          </a:p>
          <a:p>
            <a:pPr lvl="1"/>
            <a:r>
              <a:rPr lang="en-US" sz="2400" dirty="0" smtClean="0"/>
              <a:t>Consider your new sample estimate:</a:t>
            </a:r>
          </a:p>
          <a:p>
            <a:pPr lvl="2"/>
            <a:endParaRPr lang="en-US" sz="2000" dirty="0" smtClean="0"/>
          </a:p>
          <a:p>
            <a:pPr lvl="2"/>
            <a:endParaRPr lang="en-US" sz="2000" dirty="0" smtClean="0"/>
          </a:p>
          <a:p>
            <a:pPr lvl="1"/>
            <a:r>
              <a:rPr lang="en-US" sz="2400" dirty="0" smtClean="0"/>
              <a:t>Incorporate the new estimate into a running average:</a:t>
            </a:r>
          </a:p>
        </p:txBody>
      </p:sp>
      <p:pic>
        <p:nvPicPr>
          <p:cNvPr id="21508" name="Picture 4" descr="txp_fig"/>
          <p:cNvPicPr>
            <a:picLocks noChangeAspect="1" noChangeArrowheads="1"/>
          </p:cNvPicPr>
          <p:nvPr>
            <p:custDataLst>
              <p:tags r:id="rId2"/>
            </p:custDataLst>
          </p:nvPr>
        </p:nvPicPr>
        <p:blipFill>
          <a:blip r:embed="rId7" cstate="print"/>
          <a:srcRect/>
          <a:stretch>
            <a:fillRect/>
          </a:stretch>
        </p:blipFill>
        <p:spPr bwMode="auto">
          <a:xfrm>
            <a:off x="4813300" y="3657600"/>
            <a:ext cx="825500" cy="258762"/>
          </a:xfrm>
          <a:prstGeom prst="rect">
            <a:avLst/>
          </a:prstGeom>
          <a:noFill/>
          <a:ln w="9525">
            <a:noFill/>
            <a:miter lim="800000"/>
            <a:headEnd/>
            <a:tailEnd/>
          </a:ln>
        </p:spPr>
      </p:pic>
      <p:pic>
        <p:nvPicPr>
          <p:cNvPr id="1810440" name="Picture 8" descr="txp_fig"/>
          <p:cNvPicPr>
            <a:picLocks noChangeAspect="1" noChangeArrowheads="1"/>
          </p:cNvPicPr>
          <p:nvPr>
            <p:custDataLst>
              <p:tags r:id="rId3"/>
            </p:custDataLst>
          </p:nvPr>
        </p:nvPicPr>
        <p:blipFill>
          <a:blip r:embed="rId8" cstate="print"/>
          <a:srcRect/>
          <a:stretch>
            <a:fillRect/>
          </a:stretch>
        </p:blipFill>
        <p:spPr bwMode="auto">
          <a:xfrm>
            <a:off x="1752600" y="5791200"/>
            <a:ext cx="5692775" cy="315913"/>
          </a:xfrm>
          <a:prstGeom prst="rect">
            <a:avLst/>
          </a:prstGeom>
          <a:noFill/>
          <a:ln w="9525" algn="in">
            <a:noFill/>
            <a:miter lim="800000"/>
            <a:headEnd/>
            <a:tailEnd/>
          </a:ln>
        </p:spPr>
      </p:pic>
      <p:pic>
        <p:nvPicPr>
          <p:cNvPr id="1810439" name="Picture 7" descr="txp_fig"/>
          <p:cNvPicPr>
            <a:picLocks noChangeAspect="1" noChangeArrowheads="1"/>
          </p:cNvPicPr>
          <p:nvPr>
            <p:custDataLst>
              <p:tags r:id="rId4"/>
            </p:custDataLst>
          </p:nvPr>
        </p:nvPicPr>
        <p:blipFill>
          <a:blip r:embed="rId9" cstate="print"/>
          <a:srcRect/>
          <a:stretch>
            <a:fillRect/>
          </a:stretch>
        </p:blipFill>
        <p:spPr bwMode="auto">
          <a:xfrm>
            <a:off x="1752600" y="4648200"/>
            <a:ext cx="4525963" cy="438150"/>
          </a:xfrm>
          <a:prstGeom prst="rect">
            <a:avLst/>
          </a:prstGeom>
          <a:noFill/>
          <a:ln w="9525">
            <a:noFill/>
            <a:miter lim="800000"/>
            <a:headEnd/>
            <a:tailEnd/>
          </a:ln>
        </p:spPr>
      </p:pic>
      <p:pic>
        <p:nvPicPr>
          <p:cNvPr id="11" name="Picture 10" descr="txp_fig"/>
          <p:cNvPicPr>
            <a:picLocks noChangeAspect="1"/>
          </p:cNvPicPr>
          <p:nvPr>
            <p:custDataLst>
              <p:tags r:id="rId5"/>
            </p:custDataLst>
          </p:nvPr>
        </p:nvPicPr>
        <p:blipFill>
          <a:blip r:embed="rId10" cstate="print"/>
          <a:stretch>
            <a:fillRect/>
          </a:stretch>
        </p:blipFill>
        <p:spPr bwMode="auto">
          <a:xfrm>
            <a:off x="1524000" y="1828800"/>
            <a:ext cx="8165848" cy="765520"/>
          </a:xfrm>
          <a:prstGeom prst="rect">
            <a:avLst/>
          </a:prstGeom>
          <a:noFill/>
          <a:ln/>
          <a:effectLst/>
        </p:spPr>
      </p:pic>
      <p:graphicFrame>
        <p:nvGraphicFramePr>
          <p:cNvPr id="19457" name="Object 2"/>
          <p:cNvGraphicFramePr>
            <a:graphicFrameLocks noChangeAspect="1"/>
          </p:cNvGraphicFramePr>
          <p:nvPr/>
        </p:nvGraphicFramePr>
        <p:xfrm>
          <a:off x="8305800" y="2743200"/>
          <a:ext cx="3505200" cy="2978252"/>
        </p:xfrm>
        <a:graphic>
          <a:graphicData uri="http://schemas.openxmlformats.org/presentationml/2006/ole">
            <mc:AlternateContent xmlns:mc="http://schemas.openxmlformats.org/markup-compatibility/2006">
              <mc:Choice xmlns:v="urn:schemas-microsoft-com:vml" Requires="v">
                <p:oleObj spid="_x0000_s1031" name="Photo Editor Photo" r:id="rId11" imgW="4762913" imgH="4046571" progId="MSPhotoEd.3">
                  <p:embed/>
                </p:oleObj>
              </mc:Choice>
              <mc:Fallback>
                <p:oleObj name="Photo Editor Photo" r:id="rId11" imgW="4762913" imgH="4046571" progId="MSPhotoEd.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05800" y="2743200"/>
                        <a:ext cx="3505200" cy="2978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288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04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04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1043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104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104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1043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10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Demo Q-Learning -- </a:t>
            </a:r>
            <a:r>
              <a:rPr lang="en-US" dirty="0" err="1" smtClean="0"/>
              <a:t>Gridworld</a:t>
            </a:r>
            <a:endParaRPr lang="en-US" dirty="0"/>
          </a:p>
        </p:txBody>
      </p:sp>
      <p:pic>
        <p:nvPicPr>
          <p:cNvPr id="4" name="Q-learning--gridworl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0" y="1143000"/>
            <a:ext cx="8315325" cy="5197078"/>
          </a:xfrm>
          <a:prstGeom prst="rect">
            <a:avLst/>
          </a:prstGeom>
        </p:spPr>
      </p:pic>
    </p:spTree>
    <p:extLst>
      <p:ext uri="{BB962C8B-B14F-4D97-AF65-F5344CB8AC3E}">
        <p14:creationId xmlns:p14="http://schemas.microsoft.com/office/powerpoint/2010/main" val="568260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Q-Learning Properties</a:t>
            </a:r>
          </a:p>
        </p:txBody>
      </p:sp>
      <p:sp>
        <p:nvSpPr>
          <p:cNvPr id="22531" name="Rectangle 3"/>
          <p:cNvSpPr>
            <a:spLocks noGrp="1" noChangeArrowheads="1"/>
          </p:cNvSpPr>
          <p:nvPr>
            <p:ph idx="1"/>
          </p:nvPr>
        </p:nvSpPr>
        <p:spPr>
          <a:xfrm>
            <a:off x="457200" y="1371600"/>
            <a:ext cx="9525000" cy="4525962"/>
          </a:xfrm>
        </p:spPr>
        <p:txBody>
          <a:bodyPr/>
          <a:lstStyle/>
          <a:p>
            <a:r>
              <a:rPr lang="en-US" sz="2800" dirty="0" smtClean="0"/>
              <a:t>Amazing result: Q-learning converges to optimal policy -- even if you’re acting </a:t>
            </a:r>
            <a:r>
              <a:rPr lang="en-US" sz="2800" dirty="0" err="1" smtClean="0"/>
              <a:t>suboptimally</a:t>
            </a:r>
            <a:r>
              <a:rPr lang="en-US" sz="2800" dirty="0" smtClean="0"/>
              <a:t>!</a:t>
            </a:r>
          </a:p>
          <a:p>
            <a:pPr lvl="2"/>
            <a:endParaRPr lang="en-US" sz="2000" dirty="0" smtClean="0"/>
          </a:p>
          <a:p>
            <a:r>
              <a:rPr lang="en-US" sz="2800" dirty="0" smtClean="0"/>
              <a:t>This is called </a:t>
            </a:r>
            <a:r>
              <a:rPr lang="en-US" sz="2800" dirty="0" smtClean="0">
                <a:solidFill>
                  <a:srgbClr val="C00000"/>
                </a:solidFill>
              </a:rPr>
              <a:t>off-policy learning</a:t>
            </a:r>
          </a:p>
          <a:p>
            <a:pPr lvl="2"/>
            <a:endParaRPr lang="en-US" sz="2000" dirty="0" smtClean="0"/>
          </a:p>
          <a:p>
            <a:r>
              <a:rPr lang="en-US" sz="2800" dirty="0" smtClean="0"/>
              <a:t>Caveats:</a:t>
            </a:r>
          </a:p>
          <a:p>
            <a:pPr lvl="1"/>
            <a:r>
              <a:rPr lang="en-US" sz="2400" dirty="0" smtClean="0"/>
              <a:t>You have to explore enough</a:t>
            </a:r>
          </a:p>
          <a:p>
            <a:pPr lvl="1"/>
            <a:r>
              <a:rPr lang="en-US" sz="2400" dirty="0" smtClean="0"/>
              <a:t>You have to eventually make the learning rate</a:t>
            </a:r>
          </a:p>
          <a:p>
            <a:pPr lvl="1">
              <a:buNone/>
            </a:pPr>
            <a:r>
              <a:rPr lang="en-US" sz="2400" dirty="0" smtClean="0"/>
              <a:t>	small enough</a:t>
            </a:r>
          </a:p>
          <a:p>
            <a:pPr lvl="1"/>
            <a:r>
              <a:rPr lang="en-US" sz="2400" dirty="0" smtClean="0"/>
              <a:t>… but not decrease it too quickly</a:t>
            </a:r>
          </a:p>
          <a:p>
            <a:pPr lvl="1"/>
            <a:r>
              <a:rPr lang="en-US" sz="2400" dirty="0" smtClean="0"/>
              <a:t>Basically, in the limit, it doesn’t matter how you select actions (!)</a:t>
            </a:r>
          </a:p>
          <a:p>
            <a:pPr lvl="3"/>
            <a:endParaRPr lang="en-US" sz="1800" dirty="0" smtClean="0"/>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2042" y="2667000"/>
            <a:ext cx="3884915" cy="2798064"/>
          </a:xfrm>
          <a:prstGeom prst="rect">
            <a:avLst/>
          </a:prstGeom>
          <a:noFill/>
          <a:ln w="9525">
            <a:noFill/>
            <a:miter lim="800000"/>
            <a:headEnd/>
            <a:tailEnd/>
          </a:ln>
          <a:effectLst/>
        </p:spPr>
      </p:pic>
    </p:spTree>
    <p:extLst>
      <p:ext uri="{BB962C8B-B14F-4D97-AF65-F5344CB8AC3E}">
        <p14:creationId xmlns:p14="http://schemas.microsoft.com/office/powerpoint/2010/main" val="1927808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Fixed Policies</a:t>
            </a:r>
            <a:endParaRPr lang="en-US" dirty="0">
              <a:latin typeface="Calibri"/>
              <a:cs typeface="Calibri"/>
            </a:endParaRPr>
          </a:p>
        </p:txBody>
      </p:sp>
      <p:sp>
        <p:nvSpPr>
          <p:cNvPr id="3" name="Content Placeholder 2"/>
          <p:cNvSpPr>
            <a:spLocks noGrp="1"/>
          </p:cNvSpPr>
          <p:nvPr>
            <p:ph idx="1"/>
          </p:nvPr>
        </p:nvSpPr>
        <p:spPr>
          <a:xfrm>
            <a:off x="406400" y="5075235"/>
            <a:ext cx="11379200" cy="1782765"/>
          </a:xfrm>
        </p:spPr>
        <p:txBody>
          <a:bodyPr/>
          <a:lstStyle/>
          <a:p>
            <a:r>
              <a:rPr lang="en-US" sz="2400" dirty="0" err="1" smtClean="0">
                <a:latin typeface="Calibri"/>
                <a:cs typeface="Calibri"/>
              </a:rPr>
              <a:t>Expectimax</a:t>
            </a:r>
            <a:r>
              <a:rPr lang="en-US" sz="2400" dirty="0" smtClean="0">
                <a:latin typeface="Calibri"/>
                <a:cs typeface="Calibri"/>
              </a:rPr>
              <a:t> trees max over all actions to compute the optimal values</a:t>
            </a:r>
          </a:p>
          <a:p>
            <a:pPr lvl="5"/>
            <a:endParaRPr lang="en-US" sz="800" dirty="0" smtClean="0">
              <a:latin typeface="Calibri"/>
              <a:cs typeface="Calibri"/>
            </a:endParaRPr>
          </a:p>
          <a:p>
            <a:r>
              <a:rPr lang="en-US" sz="2400" dirty="0" smtClean="0">
                <a:latin typeface="Calibri"/>
                <a:cs typeface="Calibri"/>
              </a:rPr>
              <a:t>If we fixed some policy </a:t>
            </a:r>
            <a:r>
              <a:rPr lang="en-US" sz="2400" dirty="0" smtClean="0">
                <a:latin typeface="Calibri"/>
                <a:cs typeface="Calibri"/>
                <a:sym typeface="Symbol" pitchFamily="18" charset="2"/>
              </a:rPr>
              <a:t>(s</a:t>
            </a:r>
            <a:r>
              <a:rPr lang="en-US" sz="2400" dirty="0" smtClean="0">
                <a:latin typeface="Calibri"/>
                <a:cs typeface="Calibri"/>
              </a:rPr>
              <a:t>), then the tree would be simpler – only one action per state</a:t>
            </a:r>
          </a:p>
          <a:p>
            <a:pPr lvl="1"/>
            <a:r>
              <a:rPr lang="en-US" sz="2000" dirty="0" smtClean="0">
                <a:latin typeface="Calibri"/>
                <a:cs typeface="Calibri"/>
              </a:rPr>
              <a:t>… though the tree’s value would depend on which policy we fixed</a:t>
            </a:r>
          </a:p>
          <a:p>
            <a:endParaRPr lang="en-US" sz="2400" dirty="0">
              <a:latin typeface="Calibri"/>
              <a:cs typeface="Calibri"/>
            </a:endParaRPr>
          </a:p>
        </p:txBody>
      </p:sp>
      <p:grpSp>
        <p:nvGrpSpPr>
          <p:cNvPr id="5" name="Group 4"/>
          <p:cNvGrpSpPr>
            <a:grpSpLocks/>
          </p:cNvGrpSpPr>
          <p:nvPr/>
        </p:nvGrpSpPr>
        <p:grpSpPr bwMode="auto">
          <a:xfrm>
            <a:off x="2057400" y="1893614"/>
            <a:ext cx="3048000" cy="2754586"/>
            <a:chOff x="2400" y="1401"/>
            <a:chExt cx="1392" cy="1258"/>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4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10" name="Text Box 17"/>
            <p:cNvSpPr txBox="1">
              <a:spLocks noChangeArrowheads="1"/>
            </p:cNvSpPr>
            <p:nvPr/>
          </p:nvSpPr>
          <p:spPr bwMode="auto">
            <a:xfrm>
              <a:off x="3061" y="1680"/>
              <a:ext cx="129" cy="211"/>
            </a:xfrm>
            <a:prstGeom prst="rect">
              <a:avLst/>
            </a:prstGeom>
            <a:noFill/>
            <a:ln w="9525">
              <a:noFill/>
              <a:miter lim="800000"/>
              <a:headEnd/>
              <a:tailEnd/>
            </a:ln>
          </p:spPr>
          <p:txBody>
            <a:bodyPr>
              <a:spAutoFit/>
            </a:bodyPr>
            <a:lstStyle/>
            <a:p>
              <a:pPr>
                <a:spcBef>
                  <a:spcPct val="50000"/>
                </a:spcBef>
              </a:pPr>
              <a:r>
                <a:rPr lang="en-US" sz="24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a:latin typeface="Calibri"/>
                  <a:cs typeface="Calibri"/>
                </a:rPr>
                <a:t>’</a:t>
              </a:r>
              <a:endParaRPr lang="en-US" sz="24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15"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grpSp>
        <p:nvGrpSpPr>
          <p:cNvPr id="24" name="Group 23"/>
          <p:cNvGrpSpPr>
            <a:grpSpLocks/>
          </p:cNvGrpSpPr>
          <p:nvPr/>
        </p:nvGrpSpPr>
        <p:grpSpPr bwMode="auto">
          <a:xfrm>
            <a:off x="7239438" y="1893614"/>
            <a:ext cx="2590362" cy="2754586"/>
            <a:chOff x="2400" y="1401"/>
            <a:chExt cx="1183" cy="1258"/>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29"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30"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32"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34"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43" name="TextBox 42"/>
          <p:cNvSpPr txBox="1"/>
          <p:nvPr/>
        </p:nvSpPr>
        <p:spPr>
          <a:xfrm>
            <a:off x="1752600" y="1290935"/>
            <a:ext cx="3810000" cy="461665"/>
          </a:xfrm>
          <a:prstGeom prst="rect">
            <a:avLst/>
          </a:prstGeom>
          <a:noFill/>
        </p:spPr>
        <p:txBody>
          <a:bodyPr wrap="square" rtlCol="0">
            <a:spAutoFit/>
          </a:bodyPr>
          <a:lstStyle/>
          <a:p>
            <a:pPr algn="ctr"/>
            <a:r>
              <a:rPr lang="en-US" sz="2400" dirty="0" smtClean="0">
                <a:latin typeface="Calibri"/>
                <a:cs typeface="Calibri"/>
              </a:rPr>
              <a:t>Do the optimal action</a:t>
            </a:r>
            <a:endParaRPr lang="en-US" sz="2400" dirty="0">
              <a:latin typeface="Calibri"/>
              <a:cs typeface="Calibri"/>
            </a:endParaRPr>
          </a:p>
        </p:txBody>
      </p:sp>
      <p:sp>
        <p:nvSpPr>
          <p:cNvPr id="44" name="TextBox 43"/>
          <p:cNvSpPr txBox="1"/>
          <p:nvPr/>
        </p:nvSpPr>
        <p:spPr>
          <a:xfrm>
            <a:off x="6629400" y="1290935"/>
            <a:ext cx="3810000" cy="461665"/>
          </a:xfrm>
          <a:prstGeom prst="rect">
            <a:avLst/>
          </a:prstGeom>
          <a:noFill/>
        </p:spPr>
        <p:txBody>
          <a:bodyPr wrap="square" rtlCol="0">
            <a:spAutoFit/>
          </a:bodyPr>
          <a:lstStyle/>
          <a:p>
            <a:pPr algn="ctr"/>
            <a:r>
              <a:rPr lang="en-US" sz="2400" dirty="0" smtClean="0">
                <a:latin typeface="Calibri"/>
                <a:cs typeface="Calibri"/>
              </a:rPr>
              <a:t>Do what </a:t>
            </a:r>
            <a:r>
              <a:rPr lang="en-US" sz="2400" dirty="0" smtClean="0">
                <a:latin typeface="Calibri"/>
                <a:cs typeface="Calibri"/>
                <a:sym typeface="Symbol" pitchFamily="18" charset="2"/>
              </a:rPr>
              <a:t></a:t>
            </a:r>
            <a:r>
              <a:rPr lang="en-US" sz="2400" dirty="0" smtClean="0">
                <a:latin typeface="Calibri"/>
                <a:cs typeface="Calibri"/>
              </a:rPr>
              <a:t> says to do</a:t>
            </a:r>
            <a:endParaRPr lang="en-US" sz="2400" dirty="0">
              <a:latin typeface="Calibri"/>
              <a:cs typeface="Calibri"/>
            </a:endParaRPr>
          </a:p>
        </p:txBody>
      </p:sp>
    </p:spTree>
    <p:extLst>
      <p:ext uri="{BB962C8B-B14F-4D97-AF65-F5344CB8AC3E}">
        <p14:creationId xmlns:p14="http://schemas.microsoft.com/office/powerpoint/2010/main" val="75004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Calibri"/>
                <a:cs typeface="Calibri"/>
              </a:rPr>
              <a:t>Utilities for a Fixed Policy</a:t>
            </a:r>
          </a:p>
        </p:txBody>
      </p:sp>
      <p:sp>
        <p:nvSpPr>
          <p:cNvPr id="1727491" name="Rectangle 3"/>
          <p:cNvSpPr>
            <a:spLocks noGrp="1" noChangeArrowheads="1"/>
          </p:cNvSpPr>
          <p:nvPr>
            <p:ph idx="1"/>
          </p:nvPr>
        </p:nvSpPr>
        <p:spPr>
          <a:xfrm>
            <a:off x="457200" y="1447800"/>
            <a:ext cx="8229600" cy="4525963"/>
          </a:xfrm>
        </p:spPr>
        <p:txBody>
          <a:bodyPr/>
          <a:lstStyle/>
          <a:p>
            <a:r>
              <a:rPr lang="en-US" sz="2400" dirty="0" smtClean="0">
                <a:latin typeface="Calibri"/>
                <a:cs typeface="Calibri"/>
              </a:rPr>
              <a:t>Another basic operation: compute the utility of a state s under a fixed (generally non-optimal) policy</a:t>
            </a:r>
          </a:p>
          <a:p>
            <a:endParaRPr lang="en-US" sz="2400" dirty="0" smtClean="0">
              <a:latin typeface="Calibri"/>
              <a:cs typeface="Calibri"/>
            </a:endParaRPr>
          </a:p>
          <a:p>
            <a:r>
              <a:rPr lang="en-US" sz="2400" dirty="0" smtClean="0">
                <a:latin typeface="Calibri"/>
                <a:cs typeface="Calibri"/>
              </a:rPr>
              <a:t>Define the utility of a state s, under a fixed policy </a:t>
            </a:r>
            <a:r>
              <a:rPr lang="en-US" sz="2400" dirty="0" smtClean="0">
                <a:latin typeface="Calibri"/>
                <a:cs typeface="Calibri"/>
                <a:sym typeface="Symbol" pitchFamily="18" charset="2"/>
              </a:rPr>
              <a:t></a:t>
            </a:r>
            <a:r>
              <a:rPr lang="en-US" sz="2400" dirty="0" smtClean="0">
                <a:latin typeface="Calibri"/>
                <a:cs typeface="Calibri"/>
              </a:rPr>
              <a:t>:</a:t>
            </a:r>
          </a:p>
          <a:p>
            <a:pPr lvl="1">
              <a:buFont typeface="Wingdings" pitchFamily="2" charset="2"/>
              <a:buNone/>
            </a:pPr>
            <a:r>
              <a:rPr lang="en-US" sz="2000" dirty="0" smtClean="0">
                <a:latin typeface="Calibri"/>
                <a:cs typeface="Calibri"/>
              </a:rPr>
              <a:t>V</a:t>
            </a:r>
            <a:r>
              <a:rPr lang="en-US" sz="2000" baseline="30000" dirty="0" smtClean="0">
                <a:latin typeface="Calibri"/>
                <a:cs typeface="Calibri"/>
                <a:sym typeface="Symbol" pitchFamily="18" charset="2"/>
              </a:rPr>
              <a:t></a:t>
            </a:r>
            <a:r>
              <a:rPr lang="en-US" sz="2000" dirty="0" smtClean="0">
                <a:latin typeface="Calibri"/>
                <a:cs typeface="Calibri"/>
              </a:rPr>
              <a:t>(s) = expected total discounted rewards starting in s and following </a:t>
            </a:r>
            <a:r>
              <a:rPr lang="en-US" sz="2000" dirty="0" smtClean="0">
                <a:latin typeface="Calibri"/>
                <a:cs typeface="Calibri"/>
                <a:sym typeface="Symbol" pitchFamily="18" charset="2"/>
              </a:rPr>
              <a:t></a:t>
            </a:r>
            <a:endParaRPr lang="en-US" sz="2000" dirty="0" smtClean="0">
              <a:latin typeface="Calibri"/>
              <a:cs typeface="Calibri"/>
            </a:endParaRPr>
          </a:p>
          <a:p>
            <a:endParaRPr lang="en-US" sz="2400" dirty="0" smtClean="0">
              <a:latin typeface="Calibri"/>
              <a:cs typeface="Calibri"/>
            </a:endParaRPr>
          </a:p>
          <a:p>
            <a:r>
              <a:rPr lang="en-US" sz="2400" dirty="0" smtClean="0">
                <a:latin typeface="Calibri"/>
                <a:cs typeface="Calibri"/>
              </a:rPr>
              <a:t>Recursive relation (one-step look-ahead / Bellman equation):</a:t>
            </a:r>
          </a:p>
        </p:txBody>
      </p:sp>
      <p:pic>
        <p:nvPicPr>
          <p:cNvPr id="61" name="Picture 60" descr="txp_fig"/>
          <p:cNvPicPr>
            <a:picLocks noChangeAspect="1"/>
          </p:cNvPicPr>
          <p:nvPr>
            <p:custDataLst>
              <p:tags r:id="rId1"/>
            </p:custDataLst>
          </p:nvPr>
        </p:nvPicPr>
        <p:blipFill>
          <a:blip r:embed="rId4" cstate="print"/>
          <a:stretch>
            <a:fillRect/>
          </a:stretch>
        </p:blipFill>
        <p:spPr bwMode="auto">
          <a:xfrm>
            <a:off x="1158868" y="4800600"/>
            <a:ext cx="7070738" cy="645824"/>
          </a:xfrm>
          <a:prstGeom prst="rect">
            <a:avLst/>
          </a:prstGeom>
          <a:noFill/>
          <a:ln/>
          <a:effectLst/>
        </p:spPr>
      </p:pic>
      <p:grpSp>
        <p:nvGrpSpPr>
          <p:cNvPr id="46" name="Group 45"/>
          <p:cNvGrpSpPr>
            <a:grpSpLocks/>
          </p:cNvGrpSpPr>
          <p:nvPr/>
        </p:nvGrpSpPr>
        <p:grpSpPr bwMode="auto">
          <a:xfrm>
            <a:off x="9068238" y="1600200"/>
            <a:ext cx="2590362" cy="2754586"/>
            <a:chOff x="2400" y="1401"/>
            <a:chExt cx="1183" cy="1258"/>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4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51" name="Text Box 17"/>
            <p:cNvSpPr txBox="1">
              <a:spLocks noChangeArrowheads="1"/>
            </p:cNvSpPr>
            <p:nvPr/>
          </p:nvSpPr>
          <p:spPr bwMode="auto">
            <a:xfrm>
              <a:off x="3096" y="1680"/>
              <a:ext cx="373" cy="211"/>
            </a:xfrm>
            <a:prstGeom prst="rect">
              <a:avLst/>
            </a:prstGeom>
            <a:noFill/>
            <a:ln w="9525">
              <a:noFill/>
              <a:miter lim="800000"/>
              <a:headEnd/>
              <a:tailEnd/>
            </a:ln>
          </p:spPr>
          <p:txBody>
            <a:bodyPr wrap="square">
              <a:spAutoFit/>
            </a:bodyPr>
            <a:lstStyle/>
            <a:p>
              <a:pPr>
                <a:spcBef>
                  <a:spcPct val="50000"/>
                </a:spcBef>
              </a:pPr>
              <a:r>
                <a:rPr lang="en-US" sz="2400" dirty="0" smtClean="0">
                  <a:solidFill>
                    <a:srgbClr val="C00000"/>
                  </a:solidFill>
                  <a:latin typeface="Calibri"/>
                  <a:cs typeface="Calibri"/>
                  <a:sym typeface="Symbol" pitchFamily="18" charset="2"/>
                </a:rPr>
                <a:t>(s</a:t>
              </a:r>
              <a:r>
                <a:rPr lang="en-US" sz="2400" dirty="0" smtClean="0">
                  <a:solidFill>
                    <a:srgbClr val="C00000"/>
                  </a:solidFill>
                  <a:latin typeface="Calibri"/>
                  <a:cs typeface="Calibri"/>
                </a:rPr>
                <a:t>)</a:t>
              </a:r>
              <a:endParaRPr lang="en-US" sz="2400" dirty="0">
                <a:solidFill>
                  <a:srgbClr val="C00000"/>
                </a:solidFill>
                <a:latin typeface="Calibri"/>
                <a:cs typeface="Calibri"/>
              </a:endParaRPr>
            </a:p>
          </p:txBody>
        </p:sp>
        <p:sp>
          <p:nvSpPr>
            <p:cNvPr id="52"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t>
              </a:r>
              <a:r>
                <a:rPr lang="en-US" sz="2400" dirty="0" smtClean="0">
                  <a:solidFill>
                    <a:srgbClr val="008000"/>
                  </a:solidFill>
                  <a:latin typeface="Calibri"/>
                  <a:cs typeface="Calibri"/>
                  <a:sym typeface="Symbol" pitchFamily="18" charset="2"/>
                </a:rPr>
                <a:t>(s</a:t>
              </a:r>
              <a:r>
                <a:rPr lang="en-US" sz="2400" dirty="0" smtClean="0">
                  <a:solidFill>
                    <a:srgbClr val="008000"/>
                  </a:solidFill>
                  <a:latin typeface="Calibri"/>
                  <a:cs typeface="Calibri"/>
                </a:rPr>
                <a:t>)</a:t>
              </a:r>
              <a:endParaRPr lang="en-US" sz="2400" dirty="0">
                <a:solidFill>
                  <a:srgbClr val="008000"/>
                </a:solidFill>
                <a:latin typeface="Calibri"/>
                <a:cs typeface="Calibri"/>
              </a:endParaRPr>
            </a:p>
          </p:txBody>
        </p:sp>
        <p:sp>
          <p:nvSpPr>
            <p:cNvPr id="54" name="Text Box 20"/>
            <p:cNvSpPr txBox="1">
              <a:spLocks noChangeArrowheads="1"/>
            </p:cNvSpPr>
            <p:nvPr/>
          </p:nvSpPr>
          <p:spPr bwMode="auto">
            <a:xfrm>
              <a:off x="2435" y="2271"/>
              <a:ext cx="661" cy="211"/>
            </a:xfrm>
            <a:prstGeom prst="rect">
              <a:avLst/>
            </a:prstGeom>
            <a:noFill/>
            <a:ln w="9525">
              <a:noFill/>
              <a:miter lim="800000"/>
              <a:headEnd/>
              <a:tailEnd/>
            </a:ln>
          </p:spPr>
          <p:txBody>
            <a:bodyPr wrap="square">
              <a:spAutoFit/>
            </a:bodyPr>
            <a:lstStyle/>
            <a:p>
              <a:pPr>
                <a:spcBef>
                  <a:spcPct val="50000"/>
                </a:spcBef>
              </a:pPr>
              <a:r>
                <a:rPr lang="en-US" sz="2400" dirty="0" smtClean="0">
                  <a:latin typeface="Calibri"/>
                  <a:cs typeface="Calibri"/>
                </a:rPr>
                <a:t>s,</a:t>
              </a:r>
              <a:r>
                <a:rPr lang="en-US" sz="2400" dirty="0" smtClean="0">
                  <a:latin typeface="Calibri"/>
                  <a:cs typeface="Calibri"/>
                  <a:sym typeface="Symbol" pitchFamily="18" charset="2"/>
                </a:rPr>
                <a:t> (s</a:t>
              </a:r>
              <a:r>
                <a:rPr lang="en-US" sz="2400" dirty="0" smtClean="0">
                  <a:latin typeface="Calibri"/>
                  <a:cs typeface="Calibri"/>
                </a:rPr>
                <a:t>),s</a:t>
              </a:r>
              <a:r>
                <a:rPr lang="ja-JP" altLang="en-US" sz="2400" smtClean="0">
                  <a:latin typeface="Calibri"/>
                  <a:cs typeface="Calibri"/>
                </a:rPr>
                <a:t>’</a:t>
              </a:r>
              <a:endParaRPr lang="en-US" sz="24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56"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212993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 Policy Evaluation</a:t>
            </a:r>
            <a:endParaRPr lang="en-US" dirty="0">
              <a:latin typeface="Calibri"/>
              <a:cs typeface="Calibri"/>
            </a:endParaRPr>
          </a:p>
        </p:txBody>
      </p:sp>
      <p:sp>
        <p:nvSpPr>
          <p:cNvPr id="5" name="TextBox 4"/>
          <p:cNvSpPr txBox="1"/>
          <p:nvPr/>
        </p:nvSpPr>
        <p:spPr>
          <a:xfrm>
            <a:off x="1447800" y="1290935"/>
            <a:ext cx="3810000" cy="461665"/>
          </a:xfrm>
          <a:prstGeom prst="rect">
            <a:avLst/>
          </a:prstGeom>
          <a:noFill/>
        </p:spPr>
        <p:txBody>
          <a:bodyPr wrap="square" rtlCol="0">
            <a:spAutoFit/>
          </a:bodyPr>
          <a:lstStyle/>
          <a:p>
            <a:pPr algn="ctr"/>
            <a:r>
              <a:rPr lang="en-US" sz="2400" dirty="0" smtClean="0">
                <a:latin typeface="Calibri"/>
                <a:cs typeface="Calibri"/>
              </a:rPr>
              <a:t>Always Go Right</a:t>
            </a:r>
            <a:endParaRPr lang="en-US" sz="2400" dirty="0">
              <a:latin typeface="Calibri"/>
              <a:cs typeface="Calibri"/>
            </a:endParaRPr>
          </a:p>
        </p:txBody>
      </p:sp>
      <p:sp>
        <p:nvSpPr>
          <p:cNvPr id="6" name="TextBox 5"/>
          <p:cNvSpPr txBox="1"/>
          <p:nvPr/>
        </p:nvSpPr>
        <p:spPr>
          <a:xfrm>
            <a:off x="6910387" y="1290935"/>
            <a:ext cx="3810000" cy="461665"/>
          </a:xfrm>
          <a:prstGeom prst="rect">
            <a:avLst/>
          </a:prstGeom>
          <a:noFill/>
        </p:spPr>
        <p:txBody>
          <a:bodyPr wrap="square" rtlCol="0">
            <a:spAutoFit/>
          </a:bodyPr>
          <a:lstStyle/>
          <a:p>
            <a:pPr algn="ctr"/>
            <a:r>
              <a:rPr lang="en-US" sz="2400" dirty="0" smtClean="0">
                <a:latin typeface="Calibri"/>
                <a:cs typeface="Calibri"/>
              </a:rPr>
              <a:t>Always Go Forward</a:t>
            </a:r>
            <a:endParaRPr lang="en-US" sz="2400" dirty="0">
              <a:latin typeface="Calibri"/>
              <a:cs typeface="Calibri"/>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8427" y="1219200"/>
            <a:ext cx="4592932" cy="4562475"/>
          </a:xfrm>
          <a:prstGeom prst="rect">
            <a:avLst/>
          </a:prstGeom>
          <a:noFill/>
        </p:spPr>
      </p:pic>
      <p:pic>
        <p:nvPicPr>
          <p:cNvPr id="4608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67023" y="1219200"/>
            <a:ext cx="4647754" cy="4562475"/>
          </a:xfrm>
          <a:prstGeom prst="rect">
            <a:avLst/>
          </a:prstGeom>
          <a:noFill/>
        </p:spPr>
      </p:pic>
    </p:spTree>
    <p:extLst>
      <p:ext uri="{BB962C8B-B14F-4D97-AF65-F5344CB8AC3E}">
        <p14:creationId xmlns:p14="http://schemas.microsoft.com/office/powerpoint/2010/main" val="207760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85"/>
  <p:tag name="DEFAULTHEIGHT" val="28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T}(s, a, s')&#10;\]&#10;\end{document}&#10;"/>
  <p:tag name="FILENAME" val="txp_fig"/>
  <p:tag name="FORMAT" val="png16m"/>
  <p:tag name="RES" val="1200"/>
  <p:tag name="BLEND" val="0"/>
  <p:tag name="TRANSPARENT" val="0"/>
  <p:tag name="TBUG" val="0"/>
  <p:tag name="ALLOWFS" val="0"/>
  <p:tag name="ORIGWIDTH" val="88"/>
  <p:tag name="PICTUREFILESIZE" val="8393"/>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hat{R}(s, a, s')&#10;\]&#10;\end{document}&#10;"/>
  <p:tag name="FILENAME" val="txp_fig"/>
  <p:tag name="FORMAT" val="png16m"/>
  <p:tag name="RES" val="1200"/>
  <p:tag name="BLEND" val="0"/>
  <p:tag name="TRANSPARENT" val="0"/>
  <p:tag name="TBUG" val="0"/>
  <p:tag name="ALLOWFS" val="0"/>
  <p:tag name="ORIGWIDTH" val="87"/>
  <p:tag name="PICTUREFILESIZE" val="8876"/>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 \sum_a P(a) \cdot a&#10;\]&#10;&#10;\end{document}&#10;"/>
  <p:tag name="FILENAME" val="TP_tmp"/>
  <p:tag name="FORMAT" val="png16m"/>
  <p:tag name="RES" val="1200"/>
  <p:tag name="BLEND" val="0"/>
  <p:tag name="TRANSPARENT" val="1"/>
  <p:tag name="TBUG" val="0"/>
  <p:tag name="ALLOWFS" val="0"/>
  <p:tag name="ORIGWIDTH" val="84"/>
  <p:tag name="PICTUREFILESIZE" val="6828"/>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sum_a \hat{P}(a) \cdot a&#10;\]&#10;&#10;\end{document}&#10;"/>
  <p:tag name="FILENAME" val="TP_tmp"/>
  <p:tag name="FORMAT" val="png16m"/>
  <p:tag name="RES" val="1200"/>
  <p:tag name="BLEND" val="0"/>
  <p:tag name="TRANSPARENT" val="1"/>
  <p:tag name="TBUG" val="0"/>
  <p:tag name="ALLOWFS" val="0"/>
  <p:tag name="ORIGWIDTH" val="84"/>
  <p:tag name="PICTUREFILESIZE" val="7592"/>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hat{P}(a) = \frac{\mbox{num}(a)}{N}&#10;\]&#10;&#10;\end{document}&#10;"/>
  <p:tag name="FILENAME" val="TP_tmp"/>
  <p:tag name="FORMAT" val="png16m"/>
  <p:tag name="RES" val="1200"/>
  <p:tag name="BLEND" val="0"/>
  <p:tag name="TRANSPARENT" val="1"/>
  <p:tag name="TBUG" val="0"/>
  <p:tag name="ALLOWFS" val="0"/>
  <p:tag name="ORIGWIDTH" val="68"/>
  <p:tag name="PICTUREFILESIZE" val="6370"/>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10;E[A] \approx \frac{1}{N} \sum_i a_i&#10;\]&#10;&#10;\end{document}&#10;"/>
  <p:tag name="FILENAME" val="TP_tmp"/>
  <p:tag name="FORMAT" val="png16m"/>
  <p:tag name="RES" val="1200"/>
  <p:tag name="BLEND" val="0"/>
  <p:tag name="TRANSPARENT" val="1"/>
  <p:tag name="TBUG" val="0"/>
  <p:tag name="ALLOWFS" val="0"/>
  <p:tag name="ORIGWIDTH" val="71"/>
  <p:tag name="PICTUREFILESIZE" val="7167"/>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_{k+1}^\pi(s) \leftarrow \frac{1}{n} \sum_{i} \textcolor{OliveGreen}{sample_i}&#10;\]&#10;\end{document}&#10;"/>
  <p:tag name="FILENAME" val="txp_fig"/>
  <p:tag name="FORMAT" val="png16m"/>
  <p:tag name="RES" val="1200"/>
  <p:tag name="BLEND" val="0"/>
  <p:tag name="TRANSPARENT" val="0"/>
  <p:tag name="TBUG" val="0"/>
  <p:tag name="ALLOWFS" val="0"/>
  <p:tag name="ORIGWIDTH" val="230"/>
  <p:tag name="PICTUREFILESIZE" val="2980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1 = R(s,\pi(s),s_1') +  \gamma V_k^\pi(s_1')}&#10;\]&#10;\end{document}&#10;"/>
  <p:tag name="FILENAME" val="txp_fig"/>
  <p:tag name="FORMAT" val="png16m"/>
  <p:tag name="RES" val="1200"/>
  <p:tag name="BLEND" val="0"/>
  <p:tag name="TRANSPARENT" val="0"/>
  <p:tag name="TBUG" val="0"/>
  <p:tag name="ALLOWFS" val="0"/>
  <p:tag name="ORIGWIDTH" val="341"/>
  <p:tag name="PICTUREFILESIZE" val="281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2 = R(s,\pi(s),s_2') +  \gamma V_k^\pi(s_2')}&#10;\]&#10;\end{document}&#10;"/>
  <p:tag name="FILENAME" val="txp_fig"/>
  <p:tag name="FORMAT" val="png16m"/>
  <p:tag name="RES" val="1200"/>
  <p:tag name="BLEND" val="0"/>
  <p:tag name="TRANSPARENT" val="0"/>
  <p:tag name="TBUG" val="0"/>
  <p:tag name="ALLOWFS" val="0"/>
  <p:tag name="ORIGWIDTH" val="341"/>
  <p:tag name="PICTUREFILESIZE" val="29956"/>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_n = R(s,\pi(s),s_n') +  \gamma V_k^\pi(s_n')}&#10;\]&#10;\end{document}&#10;"/>
  <p:tag name="FILENAME" val="txp_fig"/>
  <p:tag name="FORMAT" val="png16m"/>
  <p:tag name="RES" val="1200"/>
  <p:tag name="BLEND" val="0"/>
  <p:tag name="TRANSPARENT" val="0"/>
  <p:tag name="TBUG" val="0"/>
  <p:tag name="ALLOWFS" val="0"/>
  <p:tag name="ORIGWIDTH" val="341"/>
  <p:tag name="PICTUREFILESIZE" val="2991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cdots}&#10;\]&#10;\end{document}&#10;"/>
  <p:tag name="FILENAME" val="txp_fig"/>
  <p:tag name="FORMAT" val="png16m"/>
  <p:tag name="RES" val="1200"/>
  <p:tag name="BLEND" val="0"/>
  <p:tag name="TRANSPARENT" val="0"/>
  <p:tag name="TBUG" val="0"/>
  <p:tag name="ALLOWFS" val="0"/>
  <p:tag name="ORIGWIDTH" val="22"/>
  <p:tag name="PICTUREFILESIZE" val="658"/>
</p:tagLst>
</file>

<file path=ppt/tags/tag3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3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sample = R(s,\pi(s),s') +  \gamma V^\pi(s')}&#10;\]&#10;\end{document}&#10;"/>
  <p:tag name="FILENAME" val="txp_fig"/>
  <p:tag name="FORMAT" val="png16m"/>
  <p:tag name="RES" val="1200"/>
  <p:tag name="BLEND" val="0"/>
  <p:tag name="TRANSPARENT" val="0"/>
  <p:tag name="TBUG" val="0"/>
  <p:tag name="ALLOWFS" val="0"/>
  <p:tag name="ORIGWIDTH" val="319"/>
  <p:tag name="PICTUREFILESIZE" val="24756"/>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1-\alpha) V^\pi(s) + (\alpha) \textcolor{OliveGreen}{sample}&#10;\]&#10;\end{document}&#10;"/>
  <p:tag name="FILENAME" val="txp_fig"/>
  <p:tag name="FORMAT" val="png16m"/>
  <p:tag name="RES" val="1200"/>
  <p:tag name="BLEND" val="0"/>
  <p:tag name="TRANSPARENT" val="0"/>
  <p:tag name="TBUG" val="0"/>
  <p:tag name="ALLOWFS" val="0"/>
  <p:tag name="ORIGWIDTH" val="345"/>
  <p:tag name="PICTUREFILESIZE" val="25788"/>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V^\pi(s) \leftarrow V^\pi(s) + \alpha (\textcolor{OliveGreen}{sample} - V^\pi(s))&#10;\]&#10;\end{document}&#10;"/>
  <p:tag name="FILENAME" val="txp_fig"/>
  <p:tag name="FORMAT" val="png16m"/>
  <p:tag name="RES" val="1200"/>
  <p:tag name="BLEND" val="0"/>
  <p:tag name="TRANSPARENT" val="0"/>
  <p:tag name="TBUG" val="0"/>
  <p:tag name="ALLOWFS" val="0"/>
  <p:tag name="ORIGWIDTH" val="355"/>
  <p:tag name="PICTUREFILESIZE" val="26692"/>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V^\pi(s) \leftarrow (1-\alpha) V^\pi(s) + \alpha \left[ \textcolor{Blue}{R(s,\pi(s),s') +  \gamma V^\pi(s')} \right]}&#10;\]&#10;\end{document}&#10;"/>
  <p:tag name="FILENAME" val="txp_fig"/>
  <p:tag name="FORMAT" val="png16m"/>
  <p:tag name="RES" val="1200"/>
  <p:tag name="BLEND" val="0"/>
  <p:tag name="TRANSPARENT" val="0"/>
  <p:tag name="TBUG" val="0"/>
  <p:tag name="ALLOWFS" val="0"/>
  <p:tag name="ORIGWIDTH" val="500"/>
  <p:tag name="PICTUREFILESIZE" val="39360"/>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pi(s) = \argmax_a Q(s,a)}&#10;\]&#10;\end{document}&#10;"/>
  <p:tag name="FILENAME" val="txp_fig"/>
  <p:tag name="FORMAT" val="png16m"/>
  <p:tag name="RES" val="1200"/>
  <p:tag name="BLEND" val="0"/>
  <p:tag name="TRANSPARENT" val="0"/>
  <p:tag name="TBUG" val="0"/>
  <p:tag name="ALLOWFS" val="0"/>
  <p:tag name="ORIGWIDTH" val="218"/>
  <p:tag name="PICTUREFILESIZE" val="20834"/>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13"/>
  <p:tag name="PICTUREFILESIZE" val="41270"/>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64"/>
  <p:tag name="PICTUREFILESIZE" val="7292"/>
</p:tagLst>
</file>

<file path=ppt/tags/tag4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Q(s,a) \leftarrow (1-\alpha) Q(s,a) + (\alpha) \left[ sample\right] }&#10;\]&#10;\end{document}&#10;"/>
  <p:tag name="FILENAME" val="txp_fig"/>
  <p:tag name="FORMAT" val="png16m"/>
  <p:tag name="RES" val="1200"/>
  <p:tag name="BLEND" val="0"/>
  <p:tag name="TRANSPARENT" val="0"/>
  <p:tag name="TBUG" val="0"/>
  <p:tag name="ALLOWFS" val="0"/>
  <p:tag name="MAGNIFICATION" val="1183"/>
  <p:tag name="ORIGWIDTH" val="379"/>
  <p:tag name="PICTUREFILESIZE" val="27683"/>
</p:tagLst>
</file>

<file path=ppt/tags/tag4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begin{document}&#10;\[&#10;\textcolor{Blue}{sample = R(s,a,s') + \gamma \max_{a'}Q(s',a')}&#10;\]&#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51"/>
  <p:tag name="PICTUREFILESIZE" val="33524"/>
</p:tagLst>
</file>

<file path=ppt/tags/tag4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Q_{k+1}(s,a) \leftarrow \sum_{s'} T(s,a,s') \,\left[ R(s, a, s') + \gamma\, \max_{a'} Q_k(s',a')\right]}&#10;\]&#10;\end{document}&#10;"/>
  <p:tag name="FILENAME" val="txp_fig"/>
  <p:tag name="FORMAT" val="png16m"/>
  <p:tag name="RES" val="1200"/>
  <p:tag name="BLEND" val="0"/>
  <p:tag name="TRANSPARENT" val="0"/>
  <p:tag name="TBUG" val="0"/>
  <p:tag name="ALLOWFS" val="0"/>
  <p:tag name="ORIGWIDTH" val="544"/>
  <p:tag name="PICTUREFILESIZE" val="5674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FA12 cs188 lecture 3 -- a-star search</Template>
  <TotalTime>40846</TotalTime>
  <Words>6371</Words>
  <Application>Microsoft Macintosh PowerPoint</Application>
  <PresentationFormat>Widescreen</PresentationFormat>
  <Paragraphs>928</Paragraphs>
  <Slides>69</Slides>
  <Notes>53</Notes>
  <HiddenSlides>3</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79" baseType="lpstr">
      <vt:lpstr>Calibri</vt:lpstr>
      <vt:lpstr>Mangal</vt:lpstr>
      <vt:lpstr>MS PGothic</vt:lpstr>
      <vt:lpstr>ＭＳ Ｐゴシック</vt:lpstr>
      <vt:lpstr>Symbol</vt:lpstr>
      <vt:lpstr>Times New Roman</vt:lpstr>
      <vt:lpstr>Wingdings</vt:lpstr>
      <vt:lpstr>Arial</vt:lpstr>
      <vt:lpstr>dan-berkeley-nlp-v1</vt:lpstr>
      <vt:lpstr>Photo Editor Photo</vt:lpstr>
      <vt:lpstr> MDP Wrap-up +  Reinforcement Learning  </vt:lpstr>
      <vt:lpstr>Markov Decision Processes -wrapup</vt:lpstr>
      <vt:lpstr>The Bellman Equations</vt:lpstr>
      <vt:lpstr>The Bellman Equations</vt:lpstr>
      <vt:lpstr>Policy Methods</vt:lpstr>
      <vt:lpstr>Policy Evaluation</vt:lpstr>
      <vt:lpstr>Fixed Policies</vt:lpstr>
      <vt:lpstr>Utilities for a Fixed Policy</vt:lpstr>
      <vt:lpstr>Example: Policy Evaluation</vt:lpstr>
      <vt:lpstr>Example: Policy Evaluation</vt:lpstr>
      <vt:lpstr>Policy Evaluation</vt:lpstr>
      <vt:lpstr>Policy Extraction</vt:lpstr>
      <vt:lpstr>Computing Actions from Values</vt:lpstr>
      <vt:lpstr>Computing Actions from Q-Values</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Problems with Value Iteration</vt:lpstr>
      <vt:lpstr>Policy Iteration</vt:lpstr>
      <vt:lpstr>Policy Iteration</vt:lpstr>
      <vt:lpstr>Comparison</vt:lpstr>
      <vt:lpstr>Summary: MDP Algorithms</vt:lpstr>
      <vt:lpstr>Double Bandits</vt:lpstr>
      <vt:lpstr>Double-Bandit MDP</vt:lpstr>
      <vt:lpstr>Offline Planning</vt:lpstr>
      <vt:lpstr>Let’s Play!</vt:lpstr>
      <vt:lpstr>Online Planning</vt:lpstr>
      <vt:lpstr>Let’s Play!</vt:lpstr>
      <vt:lpstr>What Just Happened?</vt:lpstr>
      <vt:lpstr> Reinforcement Learning </vt:lpstr>
      <vt:lpstr>Reinforcement Learning</vt:lpstr>
      <vt:lpstr>Reinforcement Learning</vt:lpstr>
      <vt:lpstr>Offline (MDPs) vs. Online (RL)</vt:lpstr>
      <vt:lpstr>Model-Based Learning</vt:lpstr>
      <vt:lpstr>Model-Based Learning</vt:lpstr>
      <vt:lpstr>Example: Model-Based Learning</vt:lpstr>
      <vt:lpstr>Example: Expected Age</vt:lpstr>
      <vt:lpstr>Model-Free Learning</vt:lpstr>
      <vt:lpstr>Passive Reinforcement Learning</vt:lpstr>
      <vt:lpstr>Passive Reinforcement Learning</vt:lpstr>
      <vt:lpstr>Direct Evaluation</vt:lpstr>
      <vt:lpstr>Example: Direct Evaluation</vt:lpstr>
      <vt:lpstr>Problems with Direct Evaluation</vt:lpstr>
      <vt:lpstr>Why Not Use Policy Evaluation?</vt:lpstr>
      <vt:lpstr>Sample-Based Policy Evaluation?</vt:lpstr>
      <vt:lpstr>Temporal Difference Learning</vt:lpstr>
      <vt:lpstr>Temporal Difference Learning</vt:lpstr>
      <vt:lpstr>Exponential Moving Average</vt:lpstr>
      <vt:lpstr>Example: Temporal Difference Learning</vt:lpstr>
      <vt:lpstr>Problems with TD Value Learning</vt:lpstr>
      <vt:lpstr>Active Reinforcement Learning</vt:lpstr>
      <vt:lpstr>Active Reinforcement Learning</vt:lpstr>
      <vt:lpstr>Detour: Q-Value Iteration</vt:lpstr>
      <vt:lpstr>Q-Learning</vt:lpstr>
      <vt:lpstr>Video of Demo Q-Learning -- Gridworld</vt:lpstr>
      <vt:lpstr>Q-Learning Properties</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Callison-Burch, Christopher</cp:lastModifiedBy>
  <cp:revision>2511</cp:revision>
  <cp:lastPrinted>2019-07-19T18:15:12Z</cp:lastPrinted>
  <dcterms:created xsi:type="dcterms:W3CDTF">2004-08-27T04:16:05Z</dcterms:created>
  <dcterms:modified xsi:type="dcterms:W3CDTF">2019-07-19T18:22:48Z</dcterms:modified>
</cp:coreProperties>
</file>